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39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0.jpg" ContentType="image/jpeg"/>
  <Override PartName="/ppt/media/image43.jpg" ContentType="image/jpeg"/>
  <Override PartName="/ppt/media/image47.jpg" ContentType="image/jpeg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5119" r:id="rId4"/>
    <p:sldId id="5121" r:id="rId5"/>
    <p:sldId id="5123" r:id="rId6"/>
    <p:sldId id="5125" r:id="rId7"/>
    <p:sldId id="5124" r:id="rId8"/>
    <p:sldId id="5127" r:id="rId9"/>
    <p:sldId id="5128" r:id="rId10"/>
    <p:sldId id="5130" r:id="rId11"/>
    <p:sldId id="5131" r:id="rId12"/>
    <p:sldId id="5132" r:id="rId13"/>
    <p:sldId id="5133" r:id="rId14"/>
    <p:sldId id="5150" r:id="rId15"/>
    <p:sldId id="5151" r:id="rId16"/>
    <p:sldId id="5152" r:id="rId17"/>
    <p:sldId id="5153" r:id="rId18"/>
    <p:sldId id="5157" r:id="rId19"/>
    <p:sldId id="5156" r:id="rId20"/>
    <p:sldId id="5155" r:id="rId21"/>
    <p:sldId id="5159" r:id="rId22"/>
    <p:sldId id="5158" r:id="rId23"/>
    <p:sldId id="5308" r:id="rId24"/>
    <p:sldId id="5311" r:id="rId25"/>
    <p:sldId id="5312" r:id="rId26"/>
    <p:sldId id="5314" r:id="rId27"/>
    <p:sldId id="5319" r:id="rId28"/>
    <p:sldId id="5321" r:id="rId29"/>
    <p:sldId id="5320" r:id="rId30"/>
    <p:sldId id="5323" r:id="rId31"/>
    <p:sldId id="5322" r:id="rId32"/>
    <p:sldId id="5326" r:id="rId33"/>
    <p:sldId id="5328" r:id="rId34"/>
    <p:sldId id="5327" r:id="rId3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A32"/>
    <a:srgbClr val="333333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8" y="108"/>
      </p:cViewPr>
      <p:guideLst>
        <p:guide orient="horz" pos="217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dier\Desktop\PROTECCI&#211;N%20CIVIL%20GENERAL\PRESENTACIONES%20DE%20MANUAL\DATOS%20NUMERICOS-BLOQUES%20DE%20CONCRE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MX" sz="2400" b="1" i="0" u="none" strike="noStrike" kern="1200" spc="100" baseline="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Capas más Consultadas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6"/>
              <c:layout>
                <c:manualLayout>
                  <c:x val="-4.8539626747008117E-2"/>
                  <c:y val="-4.8603053607741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E9-49B2-B610-4045AE297B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Medidas de Prevención</c:v>
                </c:pt>
                <c:pt idx="1">
                  <c:v>Socio - Organizativo</c:v>
                </c:pt>
                <c:pt idx="2">
                  <c:v>Peligros Químico - Tecnológicos</c:v>
                </c:pt>
                <c:pt idx="3">
                  <c:v>Peligros Hidrometeorológicos</c:v>
                </c:pt>
                <c:pt idx="4">
                  <c:v>Peligros Geológicos</c:v>
                </c:pt>
                <c:pt idx="5">
                  <c:v>Susceptibilidad por Deslizamientos</c:v>
                </c:pt>
                <c:pt idx="6">
                  <c:v>Peligros Volcán Tacaná</c:v>
                </c:pt>
              </c:strCache>
            </c:strRef>
          </c:cat>
          <c:val>
            <c:numRef>
              <c:f>Hoja1!$B$2:$B$8</c:f>
              <c:numCache>
                <c:formatCode>#,##0</c:formatCode>
                <c:ptCount val="7"/>
                <c:pt idx="0">
                  <c:v>13089</c:v>
                </c:pt>
                <c:pt idx="1">
                  <c:v>13133</c:v>
                </c:pt>
                <c:pt idx="2">
                  <c:v>29304</c:v>
                </c:pt>
                <c:pt idx="3">
                  <c:v>49436</c:v>
                </c:pt>
                <c:pt idx="4">
                  <c:v>56830</c:v>
                </c:pt>
                <c:pt idx="5">
                  <c:v>60661</c:v>
                </c:pt>
                <c:pt idx="6">
                  <c:v>76495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9-49B2-B610-4045AE297B6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Hoja1!$A$2:$A$8</c:f>
              <c:strCache>
                <c:ptCount val="7"/>
                <c:pt idx="0">
                  <c:v>Medidas de Prevención</c:v>
                </c:pt>
                <c:pt idx="1">
                  <c:v>Socio - Organizativo</c:v>
                </c:pt>
                <c:pt idx="2">
                  <c:v>Peligros Químico - Tecnológicos</c:v>
                </c:pt>
                <c:pt idx="3">
                  <c:v>Peligros Hidrometeorológicos</c:v>
                </c:pt>
                <c:pt idx="4">
                  <c:v>Peligros Geológicos</c:v>
                </c:pt>
                <c:pt idx="5">
                  <c:v>Susceptibilidad por Deslizamientos</c:v>
                </c:pt>
                <c:pt idx="6">
                  <c:v>Peligros Volcán Tacaná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36E9-49B2-B610-4045AE297B6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Hoja1!$A$2:$A$8</c:f>
              <c:strCache>
                <c:ptCount val="7"/>
                <c:pt idx="0">
                  <c:v>Medidas de Prevención</c:v>
                </c:pt>
                <c:pt idx="1">
                  <c:v>Socio - Organizativo</c:v>
                </c:pt>
                <c:pt idx="2">
                  <c:v>Peligros Químico - Tecnológicos</c:v>
                </c:pt>
                <c:pt idx="3">
                  <c:v>Peligros Hidrometeorológicos</c:v>
                </c:pt>
                <c:pt idx="4">
                  <c:v>Peligros Geológicos</c:v>
                </c:pt>
                <c:pt idx="5">
                  <c:v>Susceptibilidad por Deslizamientos</c:v>
                </c:pt>
                <c:pt idx="6">
                  <c:v>Peligros Volcán Tacaná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6E9-49B2-B610-4045AE297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764305344"/>
        <c:axId val="1322981552"/>
      </c:barChart>
      <c:catAx>
        <c:axId val="764305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322981552"/>
        <c:crosses val="autoZero"/>
        <c:auto val="1"/>
        <c:lblAlgn val="ctr"/>
        <c:lblOffset val="100"/>
        <c:noMultiLvlLbl val="0"/>
      </c:catAx>
      <c:valAx>
        <c:axId val="1322981552"/>
        <c:scaling>
          <c:orientation val="minMax"/>
          <c:max val="800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6430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08543459866854E-2"/>
          <c:y val="3.497637572228806E-2"/>
          <c:w val="0.90852968664501765"/>
          <c:h val="0.88776115725313554"/>
        </c:manualLayout>
      </c:layout>
      <c:lineChart>
        <c:grouping val="standard"/>
        <c:varyColors val="0"/>
        <c:ser>
          <c:idx val="2"/>
          <c:order val="0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ln cap="sq">
              <a:solidFill>
                <a:schemeClr val="accent2"/>
              </a:solidFill>
              <a:miter lim="800000"/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3"/>
              <c:spPr>
                <a:noFill/>
                <a:ln w="3810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24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47F-496B-8DC0-F2949E724F4D}"/>
                </c:ext>
              </c:extLst>
            </c:dLbl>
            <c:dLbl>
              <c:idx val="4"/>
              <c:layout>
                <c:manualLayout>
                  <c:x val="-1.0892193974937636E-3"/>
                  <c:y val="-4.5475935150550657E-2"/>
                </c:manualLayout>
              </c:layout>
              <c:spPr>
                <a:noFill/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24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7F-496B-8DC0-F2949E724F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Hoja1!$D$2:$D$6</c:f>
              <c:numCache>
                <c:formatCode>#,##0</c:formatCode>
                <c:ptCount val="5"/>
                <c:pt idx="0">
                  <c:v>1781</c:v>
                </c:pt>
                <c:pt idx="1">
                  <c:v>2050</c:v>
                </c:pt>
                <c:pt idx="2">
                  <c:v>2333</c:v>
                </c:pt>
                <c:pt idx="3">
                  <c:v>3142</c:v>
                </c:pt>
                <c:pt idx="4">
                  <c:v>2585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7F-496B-8DC0-F2949E724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9188432"/>
        <c:axId val="629185712"/>
      </c:lineChart>
      <c:catAx>
        <c:axId val="629188432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29185712"/>
        <c:crosses val="autoZero"/>
        <c:auto val="1"/>
        <c:lblAlgn val="ctr"/>
        <c:lblOffset val="100"/>
        <c:noMultiLvlLbl val="0"/>
      </c:catAx>
      <c:valAx>
        <c:axId val="629185712"/>
        <c:scaling>
          <c:orientation val="minMax"/>
          <c:max val="4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629188432"/>
        <c:crosses val="autoZero"/>
        <c:crossBetween val="between"/>
        <c:minorUnit val="25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MX" sz="1600" b="1"/>
              <a:t>Gráfico de Curado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4480239177086991E-2"/>
          <c:y val="0.12125256119918042"/>
          <c:w val="0.89409393266124526"/>
          <c:h val="0.80366762468682518"/>
        </c:manualLayout>
      </c:layout>
      <c:scatterChart>
        <c:scatterStyle val="lineMarker"/>
        <c:varyColors val="0"/>
        <c:ser>
          <c:idx val="7"/>
          <c:order val="0"/>
          <c:tx>
            <c:strRef>
              <c:f>'GRAFICO DE EMPRESAS'!$D$17</c:f>
              <c:strCache>
                <c:ptCount val="1"/>
                <c:pt idx="0">
                  <c:v>PC lote 1 con curado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38100">
                <a:solidFill>
                  <a:srgbClr val="0070C0"/>
                </a:solidFill>
              </a:ln>
              <a:effectLst/>
            </c:spPr>
          </c:marker>
          <c:xVal>
            <c:numRef>
              <c:f>'GRAFICO DE EMPRESAS'!$E$9:$H$9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</c:numCache>
            </c:numRef>
          </c:xVal>
          <c:yVal>
            <c:numRef>
              <c:f>'GRAFICO DE EMPRESAS'!$E$17:$H$17</c:f>
              <c:numCache>
                <c:formatCode>General</c:formatCode>
                <c:ptCount val="4"/>
                <c:pt idx="0">
                  <c:v>0</c:v>
                </c:pt>
                <c:pt idx="1">
                  <c:v>59.738359999999993</c:v>
                </c:pt>
                <c:pt idx="2">
                  <c:v>65.051359999999988</c:v>
                </c:pt>
                <c:pt idx="3">
                  <c:v>63.988759999999999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85-4B64-983E-0BCD9CDFC109}"/>
            </c:ext>
          </c:extLst>
        </c:ser>
        <c:ser>
          <c:idx val="8"/>
          <c:order val="1"/>
          <c:tx>
            <c:strRef>
              <c:f>'GRAFICO DE EMPRESAS'!$D$18</c:f>
              <c:strCache>
                <c:ptCount val="1"/>
                <c:pt idx="0">
                  <c:v>PC lote 1 sin curado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'GRAFICO DE EMPRESAS'!$E$9:$H$9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</c:numCache>
            </c:numRef>
          </c:xVal>
          <c:yVal>
            <c:numRef>
              <c:f>'GRAFICO DE EMPRESAS'!$E$18:$H$18</c:f>
              <c:numCache>
                <c:formatCode>General</c:formatCode>
                <c:ptCount val="4"/>
                <c:pt idx="0">
                  <c:v>0</c:v>
                </c:pt>
                <c:pt idx="1">
                  <c:v>59.738359999999993</c:v>
                </c:pt>
                <c:pt idx="2">
                  <c:v>56.975599999999993</c:v>
                </c:pt>
                <c:pt idx="3">
                  <c:v>61.003359999999994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85-4B64-983E-0BCD9CDFC109}"/>
            </c:ext>
          </c:extLst>
        </c:ser>
        <c:ser>
          <c:idx val="0"/>
          <c:order val="2"/>
          <c:tx>
            <c:strRef>
              <c:f>'GRAFICO DE EMPRESAS'!$D$14</c:f>
              <c:strCache>
                <c:ptCount val="1"/>
                <c:pt idx="0">
                  <c:v>PC lote 3 con curado 7 días</c:v>
                </c:pt>
              </c:strCache>
            </c:strRef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'GRAFICO DE EMPRESAS'!$E$9:$H$9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</c:numCache>
            </c:numRef>
          </c:xVal>
          <c:yVal>
            <c:numRef>
              <c:f>'GRAFICO DE EMPRESAS'!$E$14:$H$14</c:f>
              <c:numCache>
                <c:formatCode>General</c:formatCode>
                <c:ptCount val="4"/>
                <c:pt idx="0">
                  <c:v>0</c:v>
                </c:pt>
                <c:pt idx="1">
                  <c:v>38.081559999999996</c:v>
                </c:pt>
                <c:pt idx="2">
                  <c:v>42.078960000000002</c:v>
                </c:pt>
                <c:pt idx="3">
                  <c:v>61.914159999999995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185-4B64-983E-0BCD9CDFC109}"/>
            </c:ext>
          </c:extLst>
        </c:ser>
        <c:ser>
          <c:idx val="1"/>
          <c:order val="3"/>
          <c:tx>
            <c:v>PC lote 7 sin curado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'GRAFICO DE EMPRESAS'!$E$9:$H$9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</c:numCache>
            </c:numRef>
          </c:xVal>
          <c:yVal>
            <c:numRef>
              <c:f>'GRAFICO DE EMPRESAS'!$E$22:$H$22</c:f>
              <c:numCache>
                <c:formatCode>General</c:formatCode>
                <c:ptCount val="4"/>
                <c:pt idx="0">
                  <c:v>0</c:v>
                </c:pt>
                <c:pt idx="1">
                  <c:v>55.467719999999993</c:v>
                </c:pt>
                <c:pt idx="2">
                  <c:v>62.02143199999999</c:v>
                </c:pt>
                <c:pt idx="3">
                  <c:v>66.974159999999998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185-4B64-983E-0BCD9CDFC109}"/>
            </c:ext>
          </c:extLst>
        </c:ser>
        <c:ser>
          <c:idx val="6"/>
          <c:order val="4"/>
          <c:tx>
            <c:v>Empresas</c:v>
          </c:tx>
          <c:spPr>
            <a:ln w="381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xVal>
            <c:numRef>
              <c:f>'GRAFICO DE EMPRESAS'!$E$9:$H$9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</c:numCache>
            </c:numRef>
          </c:xVal>
          <c:yVal>
            <c:numRef>
              <c:f>'GRAFICO DE EMPRESAS'!$E$21:$H$21</c:f>
              <c:numCache>
                <c:formatCode>General</c:formatCode>
                <c:ptCount val="4"/>
                <c:pt idx="0">
                  <c:v>0</c:v>
                </c:pt>
                <c:pt idx="1">
                  <c:v>31.485343999999998</c:v>
                </c:pt>
                <c:pt idx="2">
                  <c:v>45.843600000000002</c:v>
                </c:pt>
                <c:pt idx="3">
                  <c:v>43.4148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185-4B64-983E-0BCD9CDFC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0745904"/>
        <c:axId val="709744800"/>
      </c:scatterChart>
      <c:valAx>
        <c:axId val="710745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s-MX"/>
                  <a:t>Días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MX"/>
          </a:p>
        </c:txPr>
        <c:crossAx val="709744800"/>
        <c:crosses val="autoZero"/>
        <c:crossBetween val="midCat"/>
      </c:valAx>
      <c:valAx>
        <c:axId val="70974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s-MX" dirty="0"/>
                  <a:t>Resistencia (kgf7cm2)</a:t>
                </a:r>
              </a:p>
            </c:rich>
          </c:tx>
          <c:layout>
            <c:manualLayout>
              <c:xMode val="edge"/>
              <c:yMode val="edge"/>
              <c:x val="2.9445376993048169E-3"/>
              <c:y val="0.3070429223458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MX"/>
          </a:p>
        </c:txPr>
        <c:crossAx val="710745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915483379675662E-2"/>
          <c:y val="0.85993939644730011"/>
          <c:w val="0.8935906308253686"/>
          <c:h val="0.12728282159507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691A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Hoja1!$B$2:$B$7</c:f>
              <c:numCache>
                <c:formatCode>"$"#,##0.00_);[Red]\("$"#,##0.00\)</c:formatCode>
                <c:ptCount val="6"/>
                <c:pt idx="0">
                  <c:v>105.93</c:v>
                </c:pt>
                <c:pt idx="1">
                  <c:v>299.92</c:v>
                </c:pt>
                <c:pt idx="2">
                  <c:v>301.95999999999998</c:v>
                </c:pt>
                <c:pt idx="3">
                  <c:v>404.82</c:v>
                </c:pt>
                <c:pt idx="4">
                  <c:v>513.66</c:v>
                </c:pt>
                <c:pt idx="5">
                  <c:v>538.08000000000004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F-4030-8CF4-C8465FEB4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6530000"/>
        <c:axId val="902926752"/>
      </c:barChart>
      <c:catAx>
        <c:axId val="83653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02926752"/>
        <c:crosses val="autoZero"/>
        <c:auto val="1"/>
        <c:lblAlgn val="ctr"/>
        <c:lblOffset val="100"/>
        <c:noMultiLvlLbl val="0"/>
      </c:catAx>
      <c:valAx>
        <c:axId val="90292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3653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90F93-E78E-4657-85D0-2B01B185BDED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70C5994A-9D14-44FB-A08A-A1197CAC9437}">
      <dgm:prSet phldrT="[Texto]" custT="1"/>
      <dgm:spPr/>
      <dgm:t>
        <a:bodyPr/>
        <a:lstStyle/>
        <a:p>
          <a:r>
            <a:rPr lang="es-MX" sz="2800" b="1">
              <a:solidFill>
                <a:schemeClr val="tx1"/>
              </a:solidFill>
            </a:rPr>
            <a:t>UBICACIÓN ADECUADA</a:t>
          </a:r>
          <a:endParaRPr lang="es-MX" sz="2800" b="1" dirty="0">
            <a:solidFill>
              <a:schemeClr val="tx1"/>
            </a:solidFill>
          </a:endParaRPr>
        </a:p>
      </dgm:t>
    </dgm:pt>
    <dgm:pt modelId="{911533D4-DADA-4D13-8B10-6369C3DC339A}" type="parTrans" cxnId="{CF81C5C3-C1DF-4921-9C6C-7EA65E9584E9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EA0727F5-3026-40A3-BFAD-71E952C3430A}" type="sibTrans" cxnId="{CF81C5C3-C1DF-4921-9C6C-7EA65E9584E9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04F7EB1D-12C0-4342-95C6-9115C1CE6FAD}">
      <dgm:prSet custT="1"/>
      <dgm:spPr/>
      <dgm:t>
        <a:bodyPr/>
        <a:lstStyle/>
        <a:p>
          <a:r>
            <a:rPr lang="es-MX" sz="2800" b="1">
              <a:solidFill>
                <a:schemeClr val="tx1"/>
              </a:solidFill>
            </a:rPr>
            <a:t>IDENTIFICACIÓN DE RIESGOS</a:t>
          </a:r>
          <a:endParaRPr lang="es-MX" sz="2800" b="1" dirty="0">
            <a:solidFill>
              <a:schemeClr val="tx1"/>
            </a:solidFill>
          </a:endParaRPr>
        </a:p>
      </dgm:t>
    </dgm:pt>
    <dgm:pt modelId="{C0243504-EB1E-44C7-95FC-DA92549E1D3F}" type="parTrans" cxnId="{2B1CDD58-ED06-4329-A017-6DE609EF0293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6CD9756A-E334-4342-823C-BE209DA1D1D2}" type="sibTrans" cxnId="{2B1CDD58-ED06-4329-A017-6DE609EF0293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D7B88430-F112-439E-AFA6-75E8D13274A5}">
      <dgm:prSet custT="1"/>
      <dgm:spPr/>
      <dgm:t>
        <a:bodyPr/>
        <a:lstStyle/>
        <a:p>
          <a:r>
            <a:rPr lang="es-MX" sz="2800" b="1">
              <a:solidFill>
                <a:schemeClr val="tx1"/>
              </a:solidFill>
            </a:rPr>
            <a:t>MEDIDAS DE REDUCCIÓN DE RIESGOS</a:t>
          </a:r>
          <a:endParaRPr lang="es-MX" sz="2800" b="1" dirty="0">
            <a:solidFill>
              <a:schemeClr val="tx1"/>
            </a:solidFill>
          </a:endParaRPr>
        </a:p>
      </dgm:t>
    </dgm:pt>
    <dgm:pt modelId="{52BC143C-6DC7-4B88-B0A1-DE7B104DBEE9}" type="parTrans" cxnId="{A1E16C8C-1CDA-4392-9C8F-E7FC7B886C3A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EFBDF443-CB39-4A5C-A460-4D950930E665}" type="sibTrans" cxnId="{A1E16C8C-1CDA-4392-9C8F-E7FC7B886C3A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3E8D4E17-9CFE-4A8C-B0DC-0DA2EC49E9BA}">
      <dgm:prSet custT="1"/>
      <dgm:spPr/>
      <dgm:t>
        <a:bodyPr/>
        <a:lstStyle/>
        <a:p>
          <a:r>
            <a:rPr lang="es-MX" sz="2800" b="1">
              <a:solidFill>
                <a:schemeClr val="tx1"/>
              </a:solidFill>
            </a:rPr>
            <a:t>REGLAMENTOS, NORMAS DE DISEÑO Y CONSTRUCCIÓN</a:t>
          </a:r>
          <a:endParaRPr lang="es-MX" sz="2800" b="1" dirty="0">
            <a:solidFill>
              <a:schemeClr val="tx1"/>
            </a:solidFill>
          </a:endParaRPr>
        </a:p>
      </dgm:t>
    </dgm:pt>
    <dgm:pt modelId="{22CCEE6D-19E4-418A-80D1-47FFF0883B76}" type="parTrans" cxnId="{CC45F18E-4DBE-47EF-8172-3E4AE57C02D3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FF07B898-9298-4292-908F-533830CF4220}" type="sibTrans" cxnId="{CC45F18E-4DBE-47EF-8172-3E4AE57C02D3}">
      <dgm:prSet/>
      <dgm:spPr/>
      <dgm:t>
        <a:bodyPr/>
        <a:lstStyle/>
        <a:p>
          <a:endParaRPr lang="es-MX" sz="1800" b="1" dirty="0">
            <a:solidFill>
              <a:schemeClr val="tx1"/>
            </a:solidFill>
          </a:endParaRPr>
        </a:p>
      </dgm:t>
    </dgm:pt>
    <dgm:pt modelId="{84A7B12B-2AD7-4B2E-948C-AE856862C4D4}">
      <dgm:prSet custT="1"/>
      <dgm:spPr/>
      <dgm:t>
        <a:bodyPr/>
        <a:lstStyle/>
        <a:p>
          <a:r>
            <a:rPr lang="es-MX" sz="2800" b="1">
              <a:solidFill>
                <a:schemeClr val="tx1"/>
              </a:solidFill>
            </a:rPr>
            <a:t>RESISTENTE A UN EVENTO MAYOR</a:t>
          </a:r>
          <a:endParaRPr lang="es-MX" sz="2800" b="1" dirty="0">
            <a:solidFill>
              <a:schemeClr val="tx1"/>
            </a:solidFill>
          </a:endParaRPr>
        </a:p>
      </dgm:t>
    </dgm:pt>
    <dgm:pt modelId="{AF202902-2082-40DC-B4B2-392AFF829B9C}" type="parTrans" cxnId="{0554B822-76EB-4FD9-BD86-811F1BD98DA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467348F-501B-41A7-A3A5-3C2C6A96B229}" type="sibTrans" cxnId="{0554B822-76EB-4FD9-BD86-811F1BD98DA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626A9E1-71A0-44ED-AAC8-DFCDB898901C}" type="pres">
      <dgm:prSet presAssocID="{63490F93-E78E-4657-85D0-2B01B185BDED}" presName="linear" presStyleCnt="0">
        <dgm:presLayoutVars>
          <dgm:dir/>
          <dgm:animLvl val="lvl"/>
          <dgm:resizeHandles val="exact"/>
        </dgm:presLayoutVars>
      </dgm:prSet>
      <dgm:spPr/>
    </dgm:pt>
    <dgm:pt modelId="{6DFC6357-2143-4DFF-A678-EBEC39146091}" type="pres">
      <dgm:prSet presAssocID="{70C5994A-9D14-44FB-A08A-A1197CAC9437}" presName="parentLin" presStyleCnt="0"/>
      <dgm:spPr/>
    </dgm:pt>
    <dgm:pt modelId="{692FB9F1-7BED-4165-AC02-90EE59BD98AA}" type="pres">
      <dgm:prSet presAssocID="{70C5994A-9D14-44FB-A08A-A1197CAC9437}" presName="parentLeftMargin" presStyleLbl="node1" presStyleIdx="0" presStyleCnt="5"/>
      <dgm:spPr/>
    </dgm:pt>
    <dgm:pt modelId="{AB587807-DA9C-49DB-8882-4DA4E5E826E0}" type="pres">
      <dgm:prSet presAssocID="{70C5994A-9D14-44FB-A08A-A1197CAC9437}" presName="parentText" presStyleLbl="node1" presStyleIdx="0" presStyleCnt="5" custScaleX="113241">
        <dgm:presLayoutVars>
          <dgm:chMax val="0"/>
          <dgm:bulletEnabled val="1"/>
        </dgm:presLayoutVars>
      </dgm:prSet>
      <dgm:spPr/>
    </dgm:pt>
    <dgm:pt modelId="{03B8AE23-FD4B-479C-81C7-293BF3251B4A}" type="pres">
      <dgm:prSet presAssocID="{70C5994A-9D14-44FB-A08A-A1197CAC9437}" presName="negativeSpace" presStyleCnt="0"/>
      <dgm:spPr/>
    </dgm:pt>
    <dgm:pt modelId="{D93640D5-5D12-48D2-A2A6-8E76043D2677}" type="pres">
      <dgm:prSet presAssocID="{70C5994A-9D14-44FB-A08A-A1197CAC9437}" presName="childText" presStyleLbl="conFgAcc1" presStyleIdx="0" presStyleCnt="5" custScaleX="77494">
        <dgm:presLayoutVars>
          <dgm:bulletEnabled val="1"/>
        </dgm:presLayoutVars>
      </dgm:prSet>
      <dgm:spPr/>
    </dgm:pt>
    <dgm:pt modelId="{4EE3F50A-47B7-4548-B0D6-FAD621F6CED3}" type="pres">
      <dgm:prSet presAssocID="{EA0727F5-3026-40A3-BFAD-71E952C3430A}" presName="spaceBetweenRectangles" presStyleCnt="0"/>
      <dgm:spPr/>
    </dgm:pt>
    <dgm:pt modelId="{C3B3DE29-4D1D-45A4-B713-B9E25D897D56}" type="pres">
      <dgm:prSet presAssocID="{04F7EB1D-12C0-4342-95C6-9115C1CE6FAD}" presName="parentLin" presStyleCnt="0"/>
      <dgm:spPr/>
    </dgm:pt>
    <dgm:pt modelId="{A7EF00A7-125B-4030-82BC-ECA37BB2272D}" type="pres">
      <dgm:prSet presAssocID="{04F7EB1D-12C0-4342-95C6-9115C1CE6FAD}" presName="parentLeftMargin" presStyleLbl="node1" presStyleIdx="0" presStyleCnt="5"/>
      <dgm:spPr/>
    </dgm:pt>
    <dgm:pt modelId="{EFEBACFC-A195-407C-9BA1-45A5497B5C52}" type="pres">
      <dgm:prSet presAssocID="{04F7EB1D-12C0-4342-95C6-9115C1CE6FAD}" presName="parentText" presStyleLbl="node1" presStyleIdx="1" presStyleCnt="5" custScaleX="113241">
        <dgm:presLayoutVars>
          <dgm:chMax val="0"/>
          <dgm:bulletEnabled val="1"/>
        </dgm:presLayoutVars>
      </dgm:prSet>
      <dgm:spPr/>
    </dgm:pt>
    <dgm:pt modelId="{9C9C105E-601A-4767-A526-C76B8A0D3A3C}" type="pres">
      <dgm:prSet presAssocID="{04F7EB1D-12C0-4342-95C6-9115C1CE6FAD}" presName="negativeSpace" presStyleCnt="0"/>
      <dgm:spPr/>
    </dgm:pt>
    <dgm:pt modelId="{55C194D5-6F91-447B-B489-75967F051FAE}" type="pres">
      <dgm:prSet presAssocID="{04F7EB1D-12C0-4342-95C6-9115C1CE6FAD}" presName="childText" presStyleLbl="conFgAcc1" presStyleIdx="1" presStyleCnt="5" custScaleX="77494">
        <dgm:presLayoutVars>
          <dgm:bulletEnabled val="1"/>
        </dgm:presLayoutVars>
      </dgm:prSet>
      <dgm:spPr/>
    </dgm:pt>
    <dgm:pt modelId="{91293BFC-9609-422D-9001-7B6E1E56EA89}" type="pres">
      <dgm:prSet presAssocID="{6CD9756A-E334-4342-823C-BE209DA1D1D2}" presName="spaceBetweenRectangles" presStyleCnt="0"/>
      <dgm:spPr/>
    </dgm:pt>
    <dgm:pt modelId="{E8F0E145-9129-4E65-A512-8923571FD816}" type="pres">
      <dgm:prSet presAssocID="{D7B88430-F112-439E-AFA6-75E8D13274A5}" presName="parentLin" presStyleCnt="0"/>
      <dgm:spPr/>
    </dgm:pt>
    <dgm:pt modelId="{933D5027-02CA-4F7F-9024-8137C2493C93}" type="pres">
      <dgm:prSet presAssocID="{D7B88430-F112-439E-AFA6-75E8D13274A5}" presName="parentLeftMargin" presStyleLbl="node1" presStyleIdx="1" presStyleCnt="5"/>
      <dgm:spPr/>
    </dgm:pt>
    <dgm:pt modelId="{0F8821F3-A291-477F-BBC0-A5D258ED97F6}" type="pres">
      <dgm:prSet presAssocID="{D7B88430-F112-439E-AFA6-75E8D13274A5}" presName="parentText" presStyleLbl="node1" presStyleIdx="2" presStyleCnt="5" custScaleX="113241">
        <dgm:presLayoutVars>
          <dgm:chMax val="0"/>
          <dgm:bulletEnabled val="1"/>
        </dgm:presLayoutVars>
      </dgm:prSet>
      <dgm:spPr/>
    </dgm:pt>
    <dgm:pt modelId="{1B5580F5-429A-4B7A-8F2B-331ACFF1BEA9}" type="pres">
      <dgm:prSet presAssocID="{D7B88430-F112-439E-AFA6-75E8D13274A5}" presName="negativeSpace" presStyleCnt="0"/>
      <dgm:spPr/>
    </dgm:pt>
    <dgm:pt modelId="{4D364059-1E4B-43A5-ABA6-190BEC43BC84}" type="pres">
      <dgm:prSet presAssocID="{D7B88430-F112-439E-AFA6-75E8D13274A5}" presName="childText" presStyleLbl="conFgAcc1" presStyleIdx="2" presStyleCnt="5" custScaleX="77494">
        <dgm:presLayoutVars>
          <dgm:bulletEnabled val="1"/>
        </dgm:presLayoutVars>
      </dgm:prSet>
      <dgm:spPr/>
    </dgm:pt>
    <dgm:pt modelId="{C10436FF-13A4-40B9-AEDC-BB06B0DF57AE}" type="pres">
      <dgm:prSet presAssocID="{EFBDF443-CB39-4A5C-A460-4D950930E665}" presName="spaceBetweenRectangles" presStyleCnt="0"/>
      <dgm:spPr/>
    </dgm:pt>
    <dgm:pt modelId="{C95AA7A8-91FB-485D-B785-F9F418501929}" type="pres">
      <dgm:prSet presAssocID="{3E8D4E17-9CFE-4A8C-B0DC-0DA2EC49E9BA}" presName="parentLin" presStyleCnt="0"/>
      <dgm:spPr/>
    </dgm:pt>
    <dgm:pt modelId="{BE8F7BFE-5828-443E-8669-21F3145FC3A4}" type="pres">
      <dgm:prSet presAssocID="{3E8D4E17-9CFE-4A8C-B0DC-0DA2EC49E9BA}" presName="parentLeftMargin" presStyleLbl="node1" presStyleIdx="2" presStyleCnt="5"/>
      <dgm:spPr/>
    </dgm:pt>
    <dgm:pt modelId="{987B4D06-7F2D-4943-BC1E-A692578D5967}" type="pres">
      <dgm:prSet presAssocID="{3E8D4E17-9CFE-4A8C-B0DC-0DA2EC49E9BA}" presName="parentText" presStyleLbl="node1" presStyleIdx="3" presStyleCnt="5" custScaleX="113241">
        <dgm:presLayoutVars>
          <dgm:chMax val="0"/>
          <dgm:bulletEnabled val="1"/>
        </dgm:presLayoutVars>
      </dgm:prSet>
      <dgm:spPr/>
    </dgm:pt>
    <dgm:pt modelId="{6FE77A0A-4710-4309-9CE0-7E531DE90C50}" type="pres">
      <dgm:prSet presAssocID="{3E8D4E17-9CFE-4A8C-B0DC-0DA2EC49E9BA}" presName="negativeSpace" presStyleCnt="0"/>
      <dgm:spPr/>
    </dgm:pt>
    <dgm:pt modelId="{A78CEB82-C114-4893-AB46-D310D1E1DF4F}" type="pres">
      <dgm:prSet presAssocID="{3E8D4E17-9CFE-4A8C-B0DC-0DA2EC49E9BA}" presName="childText" presStyleLbl="conFgAcc1" presStyleIdx="3" presStyleCnt="5" custScaleX="77494">
        <dgm:presLayoutVars>
          <dgm:bulletEnabled val="1"/>
        </dgm:presLayoutVars>
      </dgm:prSet>
      <dgm:spPr/>
    </dgm:pt>
    <dgm:pt modelId="{CDC49094-79E1-4DFC-A6C4-F2AFDC188010}" type="pres">
      <dgm:prSet presAssocID="{FF07B898-9298-4292-908F-533830CF4220}" presName="spaceBetweenRectangles" presStyleCnt="0"/>
      <dgm:spPr/>
    </dgm:pt>
    <dgm:pt modelId="{B7D2FE93-8811-4291-ACA9-774046135E0A}" type="pres">
      <dgm:prSet presAssocID="{84A7B12B-2AD7-4B2E-948C-AE856862C4D4}" presName="parentLin" presStyleCnt="0"/>
      <dgm:spPr/>
    </dgm:pt>
    <dgm:pt modelId="{C5E68D67-B245-4DD3-989D-594AAA129896}" type="pres">
      <dgm:prSet presAssocID="{84A7B12B-2AD7-4B2E-948C-AE856862C4D4}" presName="parentLeftMargin" presStyleLbl="node1" presStyleIdx="3" presStyleCnt="5"/>
      <dgm:spPr/>
    </dgm:pt>
    <dgm:pt modelId="{3FEBB6B1-7BF1-4E52-ACB4-60DB9B7F9441}" type="pres">
      <dgm:prSet presAssocID="{84A7B12B-2AD7-4B2E-948C-AE856862C4D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8F414F4-F2BC-4E4D-AB67-E09C773E6F06}" type="pres">
      <dgm:prSet presAssocID="{84A7B12B-2AD7-4B2E-948C-AE856862C4D4}" presName="negativeSpace" presStyleCnt="0"/>
      <dgm:spPr/>
    </dgm:pt>
    <dgm:pt modelId="{ACCD1A92-3016-4005-99EE-4155ECA50E4D}" type="pres">
      <dgm:prSet presAssocID="{84A7B12B-2AD7-4B2E-948C-AE856862C4D4}" presName="childText" presStyleLbl="conFgAcc1" presStyleIdx="4" presStyleCnt="5" custScaleX="77906">
        <dgm:presLayoutVars>
          <dgm:bulletEnabled val="1"/>
        </dgm:presLayoutVars>
      </dgm:prSet>
      <dgm:spPr/>
    </dgm:pt>
  </dgm:ptLst>
  <dgm:cxnLst>
    <dgm:cxn modelId="{2BCFA221-B6E4-4A7C-B66F-06770322DC91}" type="presOf" srcId="{70C5994A-9D14-44FB-A08A-A1197CAC9437}" destId="{692FB9F1-7BED-4165-AC02-90EE59BD98AA}" srcOrd="0" destOrd="0" presId="urn:microsoft.com/office/officeart/2005/8/layout/list1"/>
    <dgm:cxn modelId="{0554B822-76EB-4FD9-BD86-811F1BD98DA1}" srcId="{63490F93-E78E-4657-85D0-2B01B185BDED}" destId="{84A7B12B-2AD7-4B2E-948C-AE856862C4D4}" srcOrd="4" destOrd="0" parTransId="{AF202902-2082-40DC-B4B2-392AFF829B9C}" sibTransId="{D467348F-501B-41A7-A3A5-3C2C6A96B229}"/>
    <dgm:cxn modelId="{2360F03A-9472-4BCE-AD8A-A3A5C9868E45}" type="presOf" srcId="{04F7EB1D-12C0-4342-95C6-9115C1CE6FAD}" destId="{EFEBACFC-A195-407C-9BA1-45A5497B5C52}" srcOrd="1" destOrd="0" presId="urn:microsoft.com/office/officeart/2005/8/layout/list1"/>
    <dgm:cxn modelId="{5CF6A449-3201-4ABC-959F-4FD368BBDA2A}" type="presOf" srcId="{70C5994A-9D14-44FB-A08A-A1197CAC9437}" destId="{AB587807-DA9C-49DB-8882-4DA4E5E826E0}" srcOrd="1" destOrd="0" presId="urn:microsoft.com/office/officeart/2005/8/layout/list1"/>
    <dgm:cxn modelId="{64DCD069-640A-4F7B-A801-2489133DFAA6}" type="presOf" srcId="{84A7B12B-2AD7-4B2E-948C-AE856862C4D4}" destId="{3FEBB6B1-7BF1-4E52-ACB4-60DB9B7F9441}" srcOrd="1" destOrd="0" presId="urn:microsoft.com/office/officeart/2005/8/layout/list1"/>
    <dgm:cxn modelId="{73908F57-0A33-4CF3-92BF-11B1D4DEB440}" type="presOf" srcId="{D7B88430-F112-439E-AFA6-75E8D13274A5}" destId="{0F8821F3-A291-477F-BBC0-A5D258ED97F6}" srcOrd="1" destOrd="0" presId="urn:microsoft.com/office/officeart/2005/8/layout/list1"/>
    <dgm:cxn modelId="{2B1CDD58-ED06-4329-A017-6DE609EF0293}" srcId="{63490F93-E78E-4657-85D0-2B01B185BDED}" destId="{04F7EB1D-12C0-4342-95C6-9115C1CE6FAD}" srcOrd="1" destOrd="0" parTransId="{C0243504-EB1E-44C7-95FC-DA92549E1D3F}" sibTransId="{6CD9756A-E334-4342-823C-BE209DA1D1D2}"/>
    <dgm:cxn modelId="{55506B7C-5BDE-42DD-B49C-3E6FA8BE96C2}" type="presOf" srcId="{3E8D4E17-9CFE-4A8C-B0DC-0DA2EC49E9BA}" destId="{BE8F7BFE-5828-443E-8669-21F3145FC3A4}" srcOrd="0" destOrd="0" presId="urn:microsoft.com/office/officeart/2005/8/layout/list1"/>
    <dgm:cxn modelId="{FB977F82-A1B2-48E4-A140-DF038AF44CE6}" type="presOf" srcId="{84A7B12B-2AD7-4B2E-948C-AE856862C4D4}" destId="{C5E68D67-B245-4DD3-989D-594AAA129896}" srcOrd="0" destOrd="0" presId="urn:microsoft.com/office/officeart/2005/8/layout/list1"/>
    <dgm:cxn modelId="{1956738B-D009-45E7-A89E-3CFA60CEE67F}" type="presOf" srcId="{04F7EB1D-12C0-4342-95C6-9115C1CE6FAD}" destId="{A7EF00A7-125B-4030-82BC-ECA37BB2272D}" srcOrd="0" destOrd="0" presId="urn:microsoft.com/office/officeart/2005/8/layout/list1"/>
    <dgm:cxn modelId="{A1E16C8C-1CDA-4392-9C8F-E7FC7B886C3A}" srcId="{63490F93-E78E-4657-85D0-2B01B185BDED}" destId="{D7B88430-F112-439E-AFA6-75E8D13274A5}" srcOrd="2" destOrd="0" parTransId="{52BC143C-6DC7-4B88-B0A1-DE7B104DBEE9}" sibTransId="{EFBDF443-CB39-4A5C-A460-4D950930E665}"/>
    <dgm:cxn modelId="{CC45F18E-4DBE-47EF-8172-3E4AE57C02D3}" srcId="{63490F93-E78E-4657-85D0-2B01B185BDED}" destId="{3E8D4E17-9CFE-4A8C-B0DC-0DA2EC49E9BA}" srcOrd="3" destOrd="0" parTransId="{22CCEE6D-19E4-418A-80D1-47FFF0883B76}" sibTransId="{FF07B898-9298-4292-908F-533830CF4220}"/>
    <dgm:cxn modelId="{D6FD2B9B-1590-4619-A47D-2980F9387266}" type="presOf" srcId="{63490F93-E78E-4657-85D0-2B01B185BDED}" destId="{D626A9E1-71A0-44ED-AAC8-DFCDB898901C}" srcOrd="0" destOrd="0" presId="urn:microsoft.com/office/officeart/2005/8/layout/list1"/>
    <dgm:cxn modelId="{8173BEA5-3357-4832-9F78-9C7BA3A4035C}" type="presOf" srcId="{3E8D4E17-9CFE-4A8C-B0DC-0DA2EC49E9BA}" destId="{987B4D06-7F2D-4943-BC1E-A692578D5967}" srcOrd="1" destOrd="0" presId="urn:microsoft.com/office/officeart/2005/8/layout/list1"/>
    <dgm:cxn modelId="{7EFC75C2-5200-42FA-896B-1A984B625AAD}" type="presOf" srcId="{D7B88430-F112-439E-AFA6-75E8D13274A5}" destId="{933D5027-02CA-4F7F-9024-8137C2493C93}" srcOrd="0" destOrd="0" presId="urn:microsoft.com/office/officeart/2005/8/layout/list1"/>
    <dgm:cxn modelId="{CF81C5C3-C1DF-4921-9C6C-7EA65E9584E9}" srcId="{63490F93-E78E-4657-85D0-2B01B185BDED}" destId="{70C5994A-9D14-44FB-A08A-A1197CAC9437}" srcOrd="0" destOrd="0" parTransId="{911533D4-DADA-4D13-8B10-6369C3DC339A}" sibTransId="{EA0727F5-3026-40A3-BFAD-71E952C3430A}"/>
    <dgm:cxn modelId="{3F21EA77-A059-41AD-9CF1-A4A522406891}" type="presParOf" srcId="{D626A9E1-71A0-44ED-AAC8-DFCDB898901C}" destId="{6DFC6357-2143-4DFF-A678-EBEC39146091}" srcOrd="0" destOrd="0" presId="urn:microsoft.com/office/officeart/2005/8/layout/list1"/>
    <dgm:cxn modelId="{A2D58CAB-4128-4A07-88C1-821323363B51}" type="presParOf" srcId="{6DFC6357-2143-4DFF-A678-EBEC39146091}" destId="{692FB9F1-7BED-4165-AC02-90EE59BD98AA}" srcOrd="0" destOrd="0" presId="urn:microsoft.com/office/officeart/2005/8/layout/list1"/>
    <dgm:cxn modelId="{F64E384C-6B85-4BBF-955E-43D344A605C7}" type="presParOf" srcId="{6DFC6357-2143-4DFF-A678-EBEC39146091}" destId="{AB587807-DA9C-49DB-8882-4DA4E5E826E0}" srcOrd="1" destOrd="0" presId="urn:microsoft.com/office/officeart/2005/8/layout/list1"/>
    <dgm:cxn modelId="{541C5FA7-F9A6-47EF-97CF-A45230822891}" type="presParOf" srcId="{D626A9E1-71A0-44ED-AAC8-DFCDB898901C}" destId="{03B8AE23-FD4B-479C-81C7-293BF3251B4A}" srcOrd="1" destOrd="0" presId="urn:microsoft.com/office/officeart/2005/8/layout/list1"/>
    <dgm:cxn modelId="{7A568BDD-4B97-47FB-BA95-9DA11DD68864}" type="presParOf" srcId="{D626A9E1-71A0-44ED-AAC8-DFCDB898901C}" destId="{D93640D5-5D12-48D2-A2A6-8E76043D2677}" srcOrd="2" destOrd="0" presId="urn:microsoft.com/office/officeart/2005/8/layout/list1"/>
    <dgm:cxn modelId="{879AF75A-D680-4B13-977D-F18F13548354}" type="presParOf" srcId="{D626A9E1-71A0-44ED-AAC8-DFCDB898901C}" destId="{4EE3F50A-47B7-4548-B0D6-FAD621F6CED3}" srcOrd="3" destOrd="0" presId="urn:microsoft.com/office/officeart/2005/8/layout/list1"/>
    <dgm:cxn modelId="{9A85FE23-32D6-44D8-9FE8-FFB968E1D724}" type="presParOf" srcId="{D626A9E1-71A0-44ED-AAC8-DFCDB898901C}" destId="{C3B3DE29-4D1D-45A4-B713-B9E25D897D56}" srcOrd="4" destOrd="0" presId="urn:microsoft.com/office/officeart/2005/8/layout/list1"/>
    <dgm:cxn modelId="{51AF84CD-8395-495E-A48F-CB2DF607E574}" type="presParOf" srcId="{C3B3DE29-4D1D-45A4-B713-B9E25D897D56}" destId="{A7EF00A7-125B-4030-82BC-ECA37BB2272D}" srcOrd="0" destOrd="0" presId="urn:microsoft.com/office/officeart/2005/8/layout/list1"/>
    <dgm:cxn modelId="{92D611BF-3D2D-4F99-A6EF-0D5667C00945}" type="presParOf" srcId="{C3B3DE29-4D1D-45A4-B713-B9E25D897D56}" destId="{EFEBACFC-A195-407C-9BA1-45A5497B5C52}" srcOrd="1" destOrd="0" presId="urn:microsoft.com/office/officeart/2005/8/layout/list1"/>
    <dgm:cxn modelId="{CC2EF999-BBDF-4D03-8510-3124714B7774}" type="presParOf" srcId="{D626A9E1-71A0-44ED-AAC8-DFCDB898901C}" destId="{9C9C105E-601A-4767-A526-C76B8A0D3A3C}" srcOrd="5" destOrd="0" presId="urn:microsoft.com/office/officeart/2005/8/layout/list1"/>
    <dgm:cxn modelId="{F6DAE495-DE51-476A-BA14-FFD4CBBF2F42}" type="presParOf" srcId="{D626A9E1-71A0-44ED-AAC8-DFCDB898901C}" destId="{55C194D5-6F91-447B-B489-75967F051FAE}" srcOrd="6" destOrd="0" presId="urn:microsoft.com/office/officeart/2005/8/layout/list1"/>
    <dgm:cxn modelId="{73DB6A87-E2A1-485B-8352-505CB9204BD1}" type="presParOf" srcId="{D626A9E1-71A0-44ED-AAC8-DFCDB898901C}" destId="{91293BFC-9609-422D-9001-7B6E1E56EA89}" srcOrd="7" destOrd="0" presId="urn:microsoft.com/office/officeart/2005/8/layout/list1"/>
    <dgm:cxn modelId="{C561B9B4-818D-4B6F-9C98-2D75B5DFB601}" type="presParOf" srcId="{D626A9E1-71A0-44ED-AAC8-DFCDB898901C}" destId="{E8F0E145-9129-4E65-A512-8923571FD816}" srcOrd="8" destOrd="0" presId="urn:microsoft.com/office/officeart/2005/8/layout/list1"/>
    <dgm:cxn modelId="{6BE174B2-151E-415F-8F24-3E94F67169D5}" type="presParOf" srcId="{E8F0E145-9129-4E65-A512-8923571FD816}" destId="{933D5027-02CA-4F7F-9024-8137C2493C93}" srcOrd="0" destOrd="0" presId="urn:microsoft.com/office/officeart/2005/8/layout/list1"/>
    <dgm:cxn modelId="{6D7B28C9-3ED7-444D-A97C-F2D53EB26237}" type="presParOf" srcId="{E8F0E145-9129-4E65-A512-8923571FD816}" destId="{0F8821F3-A291-477F-BBC0-A5D258ED97F6}" srcOrd="1" destOrd="0" presId="urn:microsoft.com/office/officeart/2005/8/layout/list1"/>
    <dgm:cxn modelId="{FFAFFD53-1561-409B-BEC7-D314D0241D9F}" type="presParOf" srcId="{D626A9E1-71A0-44ED-AAC8-DFCDB898901C}" destId="{1B5580F5-429A-4B7A-8F2B-331ACFF1BEA9}" srcOrd="9" destOrd="0" presId="urn:microsoft.com/office/officeart/2005/8/layout/list1"/>
    <dgm:cxn modelId="{1BB1810D-E23E-40BA-BE31-E2CA25819B37}" type="presParOf" srcId="{D626A9E1-71A0-44ED-AAC8-DFCDB898901C}" destId="{4D364059-1E4B-43A5-ABA6-190BEC43BC84}" srcOrd="10" destOrd="0" presId="urn:microsoft.com/office/officeart/2005/8/layout/list1"/>
    <dgm:cxn modelId="{899871C3-F2D7-4195-9804-70078C9FB005}" type="presParOf" srcId="{D626A9E1-71A0-44ED-AAC8-DFCDB898901C}" destId="{C10436FF-13A4-40B9-AEDC-BB06B0DF57AE}" srcOrd="11" destOrd="0" presId="urn:microsoft.com/office/officeart/2005/8/layout/list1"/>
    <dgm:cxn modelId="{25AB8998-1798-4A5A-8146-1108879F82C5}" type="presParOf" srcId="{D626A9E1-71A0-44ED-AAC8-DFCDB898901C}" destId="{C95AA7A8-91FB-485D-B785-F9F418501929}" srcOrd="12" destOrd="0" presId="urn:microsoft.com/office/officeart/2005/8/layout/list1"/>
    <dgm:cxn modelId="{77ED1B67-2B80-4412-AC3E-1EDD8F3FEDAD}" type="presParOf" srcId="{C95AA7A8-91FB-485D-B785-F9F418501929}" destId="{BE8F7BFE-5828-443E-8669-21F3145FC3A4}" srcOrd="0" destOrd="0" presId="urn:microsoft.com/office/officeart/2005/8/layout/list1"/>
    <dgm:cxn modelId="{51A12E3A-1C14-41DC-9698-40D26901ECA7}" type="presParOf" srcId="{C95AA7A8-91FB-485D-B785-F9F418501929}" destId="{987B4D06-7F2D-4943-BC1E-A692578D5967}" srcOrd="1" destOrd="0" presId="urn:microsoft.com/office/officeart/2005/8/layout/list1"/>
    <dgm:cxn modelId="{E7748B76-53F8-4981-8F4F-46A8E82625FE}" type="presParOf" srcId="{D626A9E1-71A0-44ED-AAC8-DFCDB898901C}" destId="{6FE77A0A-4710-4309-9CE0-7E531DE90C50}" srcOrd="13" destOrd="0" presId="urn:microsoft.com/office/officeart/2005/8/layout/list1"/>
    <dgm:cxn modelId="{8FB96425-B69B-45CD-8EE3-FED5BB73344C}" type="presParOf" srcId="{D626A9E1-71A0-44ED-AAC8-DFCDB898901C}" destId="{A78CEB82-C114-4893-AB46-D310D1E1DF4F}" srcOrd="14" destOrd="0" presId="urn:microsoft.com/office/officeart/2005/8/layout/list1"/>
    <dgm:cxn modelId="{D500933B-CFBA-497D-A454-BBD629855E83}" type="presParOf" srcId="{D626A9E1-71A0-44ED-AAC8-DFCDB898901C}" destId="{CDC49094-79E1-4DFC-A6C4-F2AFDC188010}" srcOrd="15" destOrd="0" presId="urn:microsoft.com/office/officeart/2005/8/layout/list1"/>
    <dgm:cxn modelId="{52EA51D6-14A8-457E-BB48-27918C4B1E4B}" type="presParOf" srcId="{D626A9E1-71A0-44ED-AAC8-DFCDB898901C}" destId="{B7D2FE93-8811-4291-ACA9-774046135E0A}" srcOrd="16" destOrd="0" presId="urn:microsoft.com/office/officeart/2005/8/layout/list1"/>
    <dgm:cxn modelId="{DF381B3A-D9E6-4154-AA3D-39B0F81A66A7}" type="presParOf" srcId="{B7D2FE93-8811-4291-ACA9-774046135E0A}" destId="{C5E68D67-B245-4DD3-989D-594AAA129896}" srcOrd="0" destOrd="0" presId="urn:microsoft.com/office/officeart/2005/8/layout/list1"/>
    <dgm:cxn modelId="{1F1893E2-F141-4C49-9166-F3CE4D20B83F}" type="presParOf" srcId="{B7D2FE93-8811-4291-ACA9-774046135E0A}" destId="{3FEBB6B1-7BF1-4E52-ACB4-60DB9B7F9441}" srcOrd="1" destOrd="0" presId="urn:microsoft.com/office/officeart/2005/8/layout/list1"/>
    <dgm:cxn modelId="{55B9A532-1910-4D5F-95B7-73BE67F3C82D}" type="presParOf" srcId="{D626A9E1-71A0-44ED-AAC8-DFCDB898901C}" destId="{C8F414F4-F2BC-4E4D-AB67-E09C773E6F06}" srcOrd="17" destOrd="0" presId="urn:microsoft.com/office/officeart/2005/8/layout/list1"/>
    <dgm:cxn modelId="{09EB998C-ED90-4FE8-A830-37ADF182F023}" type="presParOf" srcId="{D626A9E1-71A0-44ED-AAC8-DFCDB898901C}" destId="{ACCD1A92-3016-4005-99EE-4155ECA50E4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640D5-5D12-48D2-A2A6-8E76043D2677}">
      <dsp:nvSpPr>
        <dsp:cNvPr id="0" name=""/>
        <dsp:cNvSpPr/>
      </dsp:nvSpPr>
      <dsp:spPr>
        <a:xfrm>
          <a:off x="0" y="436407"/>
          <a:ext cx="554581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87807-DA9C-49DB-8882-4DA4E5E826E0}">
      <dsp:nvSpPr>
        <dsp:cNvPr id="0" name=""/>
        <dsp:cNvSpPr/>
      </dsp:nvSpPr>
      <dsp:spPr>
        <a:xfrm>
          <a:off x="357822" y="82167"/>
          <a:ext cx="5672824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348" tIns="0" rIns="1893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>
              <a:solidFill>
                <a:schemeClr val="tx1"/>
              </a:solidFill>
            </a:rPr>
            <a:t>UBICACIÓN ADECUADA</a:t>
          </a:r>
          <a:endParaRPr lang="es-MX" sz="2800" b="1" kern="1200" dirty="0">
            <a:solidFill>
              <a:schemeClr val="tx1"/>
            </a:solidFill>
          </a:endParaRPr>
        </a:p>
      </dsp:txBody>
      <dsp:txXfrm>
        <a:off x="392407" y="116752"/>
        <a:ext cx="5603654" cy="639310"/>
      </dsp:txXfrm>
    </dsp:sp>
    <dsp:sp modelId="{55C194D5-6F91-447B-B489-75967F051FAE}">
      <dsp:nvSpPr>
        <dsp:cNvPr id="0" name=""/>
        <dsp:cNvSpPr/>
      </dsp:nvSpPr>
      <dsp:spPr>
        <a:xfrm>
          <a:off x="0" y="1525047"/>
          <a:ext cx="554581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BACFC-A195-407C-9BA1-45A5497B5C52}">
      <dsp:nvSpPr>
        <dsp:cNvPr id="0" name=""/>
        <dsp:cNvSpPr/>
      </dsp:nvSpPr>
      <dsp:spPr>
        <a:xfrm>
          <a:off x="357822" y="1170807"/>
          <a:ext cx="5672824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348" tIns="0" rIns="1893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>
              <a:solidFill>
                <a:schemeClr val="tx1"/>
              </a:solidFill>
            </a:rPr>
            <a:t>IDENTIFICACIÓN DE RIESGOS</a:t>
          </a:r>
          <a:endParaRPr lang="es-MX" sz="2800" b="1" kern="1200" dirty="0">
            <a:solidFill>
              <a:schemeClr val="tx1"/>
            </a:solidFill>
          </a:endParaRPr>
        </a:p>
      </dsp:txBody>
      <dsp:txXfrm>
        <a:off x="392407" y="1205392"/>
        <a:ext cx="5603654" cy="639310"/>
      </dsp:txXfrm>
    </dsp:sp>
    <dsp:sp modelId="{4D364059-1E4B-43A5-ABA6-190BEC43BC84}">
      <dsp:nvSpPr>
        <dsp:cNvPr id="0" name=""/>
        <dsp:cNvSpPr/>
      </dsp:nvSpPr>
      <dsp:spPr>
        <a:xfrm>
          <a:off x="0" y="2613687"/>
          <a:ext cx="554581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821F3-A291-477F-BBC0-A5D258ED97F6}">
      <dsp:nvSpPr>
        <dsp:cNvPr id="0" name=""/>
        <dsp:cNvSpPr/>
      </dsp:nvSpPr>
      <dsp:spPr>
        <a:xfrm>
          <a:off x="357822" y="2259447"/>
          <a:ext cx="5672824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348" tIns="0" rIns="1893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>
              <a:solidFill>
                <a:schemeClr val="tx1"/>
              </a:solidFill>
            </a:rPr>
            <a:t>MEDIDAS DE REDUCCIÓN DE RIESGOS</a:t>
          </a:r>
          <a:endParaRPr lang="es-MX" sz="2800" b="1" kern="1200" dirty="0">
            <a:solidFill>
              <a:schemeClr val="tx1"/>
            </a:solidFill>
          </a:endParaRPr>
        </a:p>
      </dsp:txBody>
      <dsp:txXfrm>
        <a:off x="392407" y="2294032"/>
        <a:ext cx="5603654" cy="639310"/>
      </dsp:txXfrm>
    </dsp:sp>
    <dsp:sp modelId="{A78CEB82-C114-4893-AB46-D310D1E1DF4F}">
      <dsp:nvSpPr>
        <dsp:cNvPr id="0" name=""/>
        <dsp:cNvSpPr/>
      </dsp:nvSpPr>
      <dsp:spPr>
        <a:xfrm>
          <a:off x="0" y="3702326"/>
          <a:ext cx="554581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4D06-7F2D-4943-BC1E-A692578D5967}">
      <dsp:nvSpPr>
        <dsp:cNvPr id="0" name=""/>
        <dsp:cNvSpPr/>
      </dsp:nvSpPr>
      <dsp:spPr>
        <a:xfrm>
          <a:off x="357822" y="3348087"/>
          <a:ext cx="5672824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348" tIns="0" rIns="1893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>
              <a:solidFill>
                <a:schemeClr val="tx1"/>
              </a:solidFill>
            </a:rPr>
            <a:t>REGLAMENTOS, NORMAS DE DISEÑO Y CONSTRUCCIÓN</a:t>
          </a:r>
          <a:endParaRPr lang="es-MX" sz="2800" b="1" kern="1200" dirty="0">
            <a:solidFill>
              <a:schemeClr val="tx1"/>
            </a:solidFill>
          </a:endParaRPr>
        </a:p>
      </dsp:txBody>
      <dsp:txXfrm>
        <a:off x="392407" y="3382672"/>
        <a:ext cx="5603654" cy="639310"/>
      </dsp:txXfrm>
    </dsp:sp>
    <dsp:sp modelId="{ACCD1A92-3016-4005-99EE-4155ECA50E4D}">
      <dsp:nvSpPr>
        <dsp:cNvPr id="0" name=""/>
        <dsp:cNvSpPr/>
      </dsp:nvSpPr>
      <dsp:spPr>
        <a:xfrm>
          <a:off x="0" y="4790966"/>
          <a:ext cx="557530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BB6B1-7BF1-4E52-ACB4-60DB9B7F9441}">
      <dsp:nvSpPr>
        <dsp:cNvPr id="0" name=""/>
        <dsp:cNvSpPr/>
      </dsp:nvSpPr>
      <dsp:spPr>
        <a:xfrm>
          <a:off x="357822" y="4436726"/>
          <a:ext cx="5009515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348" tIns="0" rIns="1893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>
              <a:solidFill>
                <a:schemeClr val="tx1"/>
              </a:solidFill>
            </a:rPr>
            <a:t>RESISTENTE A UN EVENTO MAYOR</a:t>
          </a:r>
          <a:endParaRPr lang="es-MX" sz="2800" b="1" kern="1200" dirty="0">
            <a:solidFill>
              <a:schemeClr val="tx1"/>
            </a:solidFill>
          </a:endParaRPr>
        </a:p>
      </dsp:txBody>
      <dsp:txXfrm>
        <a:off x="392407" y="4471311"/>
        <a:ext cx="4940345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4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s-ES">
                <a:sym typeface="+mn-ea"/>
              </a:rPr>
              <a:t>Haga clic para modificar los estilos de texto del patrón</a:t>
            </a:r>
          </a:p>
          <a:p>
            <a:pPr lvl="1"/>
            <a:r>
              <a:rPr lang="es-ES">
                <a:sym typeface="+mn-ea"/>
              </a:rPr>
              <a:t>Segundo nivel</a:t>
            </a:r>
          </a:p>
          <a:p>
            <a:pPr lvl="2"/>
            <a:r>
              <a:rPr lang="es-ES">
                <a:sym typeface="+mn-ea"/>
              </a:rPr>
              <a:t>Tercer nivel</a:t>
            </a:r>
          </a:p>
          <a:p>
            <a:pPr lvl="3"/>
            <a:r>
              <a:rPr lang="es-ES">
                <a:sym typeface="+mn-ea"/>
              </a:rPr>
              <a:t>Cuarto nivel</a:t>
            </a:r>
          </a:p>
          <a:p>
            <a:pPr lvl="4"/>
            <a:r>
              <a:rPr lang="es-ES">
                <a:sym typeface="+mn-ea"/>
              </a:rPr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1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s-ES">
                <a:sym typeface="+mn-ea"/>
              </a:rPr>
              <a:t>Haga clic para modificar el estilo de título del patrón</a:t>
            </a:r>
            <a:endParaRPr lang="en-US" dirty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7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s-ES">
                <a:sym typeface="+mn-ea"/>
              </a:rPr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s-ES">
                <a:sym typeface="+mn-ea"/>
              </a:rPr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s-ES">
                <a:sym typeface="+mn-ea"/>
              </a:rPr>
              <a:t>Haga clic para modificar los estilos de texto del patrón</a:t>
            </a:r>
          </a:p>
          <a:p>
            <a:pPr lvl="1"/>
            <a:r>
              <a:rPr lang="es-ES">
                <a:sym typeface="+mn-ea"/>
              </a:rPr>
              <a:t>Segundo nivel</a:t>
            </a:r>
          </a:p>
          <a:p>
            <a:pPr lvl="2"/>
            <a:r>
              <a:rPr lang="es-ES">
                <a:sym typeface="+mn-ea"/>
              </a:rPr>
              <a:t>Tercer nivel</a:t>
            </a:r>
          </a:p>
          <a:p>
            <a:pPr lvl="3"/>
            <a:r>
              <a:rPr lang="es-ES">
                <a:sym typeface="+mn-ea"/>
              </a:rPr>
              <a:t>Cuarto nivel</a:t>
            </a:r>
          </a:p>
          <a:p>
            <a:pPr lvl="4"/>
            <a:r>
              <a:rPr lang="es-ES">
                <a:sym typeface="+mn-ea"/>
              </a:rPr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5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8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0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7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/>
              <a:t>Haga clic para modificar los estilos de texto del patrón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/>
              <a:t>Segundo nivel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/>
              <a:t>Tercer nivel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/>
              <a:t>Cuarto nivel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tlasderiesgoschiapas.mx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068705"/>
            <a:ext cx="6096001" cy="2186940"/>
          </a:xfrm>
        </p:spPr>
        <p:txBody>
          <a:bodyPr anchor="ctr" anchorCtr="0">
            <a:normAutofit fontScale="90000"/>
          </a:bodyPr>
          <a:lstStyle/>
          <a:p>
            <a:pPr marL="0" indent="0" fontAlgn="auto">
              <a:lnSpc>
                <a:spcPct val="100000"/>
              </a:lnSpc>
            </a:pPr>
            <a:r>
              <a:rPr lang="es-MX" altLang="en-US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otham Ultra" panose="02000000000000000000" charset="0"/>
                <a:cs typeface="Gotham Ultra" panose="02000000000000000000" charset="0"/>
              </a:rPr>
              <a:t>INFRAESTRUCTURA EDUCATIVA RESILIENTE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7037" y="3838848"/>
            <a:ext cx="5241925" cy="1655445"/>
          </a:xfrm>
        </p:spPr>
        <p:txBody>
          <a:bodyPr anchor="ctr" anchorCtr="0">
            <a:normAutofit/>
          </a:bodyPr>
          <a:lstStyle/>
          <a:p>
            <a:r>
              <a:rPr lang="es-MX" altLang="en-US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otham Bold" charset="0"/>
                <a:cs typeface="Gotham Bold" charset="0"/>
              </a:rPr>
              <a:t>DR. LUIS MANUEL GARCIA MORENO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7DE41B7-68EF-B9FD-2EE2-989F2456B662}"/>
              </a:ext>
            </a:extLst>
          </p:cNvPr>
          <p:cNvSpPr/>
          <p:nvPr/>
        </p:nvSpPr>
        <p:spPr>
          <a:xfrm>
            <a:off x="427037" y="3492137"/>
            <a:ext cx="5241925" cy="110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D1EFEF-15C4-CE86-46CD-6E740D5C9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0"/>
          <a:stretch/>
        </p:blipFill>
        <p:spPr>
          <a:xfrm>
            <a:off x="1" y="0"/>
            <a:ext cx="12192000" cy="665334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33952C9-BB7B-E5E7-0025-CC2013292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334564"/>
              </p:ext>
            </p:extLst>
          </p:nvPr>
        </p:nvGraphicFramePr>
        <p:xfrm>
          <a:off x="5843451" y="4467498"/>
          <a:ext cx="6270172" cy="195071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21151">
                  <a:extLst>
                    <a:ext uri="{9D8B030D-6E8A-4147-A177-3AD203B41FA5}">
                      <a16:colId xmlns:a16="http://schemas.microsoft.com/office/drawing/2014/main" val="1948477322"/>
                    </a:ext>
                  </a:extLst>
                </a:gridCol>
                <a:gridCol w="598347">
                  <a:extLst>
                    <a:ext uri="{9D8B030D-6E8A-4147-A177-3AD203B41FA5}">
                      <a16:colId xmlns:a16="http://schemas.microsoft.com/office/drawing/2014/main" val="1283294208"/>
                    </a:ext>
                  </a:extLst>
                </a:gridCol>
                <a:gridCol w="513805">
                  <a:extLst>
                    <a:ext uri="{9D8B030D-6E8A-4147-A177-3AD203B41FA5}">
                      <a16:colId xmlns:a16="http://schemas.microsoft.com/office/drawing/2014/main" val="29678069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96108027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4100090696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3607688245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43214078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943257421"/>
                    </a:ext>
                  </a:extLst>
                </a:gridCol>
                <a:gridCol w="1079863">
                  <a:extLst>
                    <a:ext uri="{9D8B030D-6E8A-4147-A177-3AD203B41FA5}">
                      <a16:colId xmlns:a16="http://schemas.microsoft.com/office/drawing/2014/main" val="455528054"/>
                    </a:ext>
                  </a:extLst>
                </a:gridCol>
              </a:tblGrid>
              <a:tr h="22279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FRANJA SÍSMICA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ANTIGÜEDAD DE ESCUELAS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TOTAL DE ESCUELAS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0963434"/>
                  </a:ext>
                </a:extLst>
              </a:tr>
              <a:tr h="454797">
                <a:tc vMerge="1"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Franja Sísmica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10 AÑOS O MENOS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11 A 20 AÑOS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21 A 30 AÑOS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31 A 40 AÑOS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41 A 50 AÑOS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MÁS DE 50 AÑOS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S/D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Total general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3921302"/>
                  </a:ext>
                </a:extLst>
              </a:tr>
              <a:tr h="2546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B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98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213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113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511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9131660"/>
                  </a:ext>
                </a:extLst>
              </a:tr>
              <a:tr h="2546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95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184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124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499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923481"/>
                  </a:ext>
                </a:extLst>
              </a:tr>
              <a:tr h="2546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D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60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143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89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372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6741471"/>
                  </a:ext>
                </a:extLst>
              </a:tr>
              <a:tr h="5092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TOTAL GENERAL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42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253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540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326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114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64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36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1,382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510435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4AF7A5D-ED00-E94F-D7DB-E001DBD64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21" t="69734" r="31750" b="4269"/>
          <a:stretch/>
        </p:blipFill>
        <p:spPr>
          <a:xfrm>
            <a:off x="539931" y="4641669"/>
            <a:ext cx="1820091" cy="177654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42115BC-5BDF-494A-92E8-F880F7D07E14}"/>
              </a:ext>
            </a:extLst>
          </p:cNvPr>
          <p:cNvSpPr txBox="1"/>
          <p:nvPr/>
        </p:nvSpPr>
        <p:spPr>
          <a:xfrm>
            <a:off x="6096000" y="543952"/>
            <a:ext cx="3230881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3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Educación Básica (2020)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7FB5F0-7C90-B80B-E103-435260FBF71C}"/>
              </a:ext>
            </a:extLst>
          </p:cNvPr>
          <p:cNvSpPr txBox="1"/>
          <p:nvPr/>
        </p:nvSpPr>
        <p:spPr>
          <a:xfrm>
            <a:off x="6879774" y="923891"/>
            <a:ext cx="215972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Preescolar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Primaria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Secundaria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3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25B1AC-368C-8B23-D9F0-A5DB6AA0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925"/>
            <a:ext cx="12192000" cy="57783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A1456E-CAA4-9945-6451-6346124528A7}"/>
              </a:ext>
            </a:extLst>
          </p:cNvPr>
          <p:cNvSpPr txBox="1"/>
          <p:nvPr/>
        </p:nvSpPr>
        <p:spPr>
          <a:xfrm>
            <a:off x="0" y="4934775"/>
            <a:ext cx="4008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Disponible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24 </a:t>
            </a:r>
            <a:r>
              <a:rPr kumimoji="0" lang="es-MX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Hrs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/ 365 días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7C55E9F-F150-6C55-DD2F-D74377FA7F7B}"/>
              </a:ext>
            </a:extLst>
          </p:cNvPr>
          <p:cNvGrpSpPr/>
          <p:nvPr/>
        </p:nvGrpSpPr>
        <p:grpSpPr>
          <a:xfrm>
            <a:off x="0" y="0"/>
            <a:ext cx="4850795" cy="866925"/>
            <a:chOff x="809624" y="1283885"/>
            <a:chExt cx="10572751" cy="62950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8A826F7-2D8F-61EE-F545-45BD34735B9F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8039B6A-D9EA-E9A2-77A0-79E1F4E33F3C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5D871EFF-9F94-22EC-62B5-682ED0461645}"/>
              </a:ext>
            </a:extLst>
          </p:cNvPr>
          <p:cNvSpPr/>
          <p:nvPr/>
        </p:nvSpPr>
        <p:spPr>
          <a:xfrm>
            <a:off x="111919" y="31594"/>
            <a:ext cx="4626957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 de Riesgos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66C7587-2848-6310-C770-7AFF3AE93331}"/>
              </a:ext>
            </a:extLst>
          </p:cNvPr>
          <p:cNvGrpSpPr/>
          <p:nvPr/>
        </p:nvGrpSpPr>
        <p:grpSpPr>
          <a:xfrm>
            <a:off x="10154194" y="0"/>
            <a:ext cx="2005282" cy="866926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289D5CB-6209-6A24-182D-D8C5FB445DC9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A513D8A-15DE-594C-2A18-2F1F655523E1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ABFF197-B2DF-EC28-C31D-8DF92468C845}"/>
              </a:ext>
            </a:extLst>
          </p:cNvPr>
          <p:cNvSpPr txBox="1"/>
          <p:nvPr/>
        </p:nvSpPr>
        <p:spPr>
          <a:xfrm>
            <a:off x="5157966" y="88456"/>
            <a:ext cx="703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www.atlasderiesgoschiapas.mx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7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4F4FB2A-886C-17FC-47A7-50E482D7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2"/>
          <a:stretch/>
        </p:blipFill>
        <p:spPr>
          <a:xfrm>
            <a:off x="0" y="1"/>
            <a:ext cx="12192000" cy="66340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0CAA49E-DCEE-846E-9E19-BD03B17A78A5}"/>
              </a:ext>
            </a:extLst>
          </p:cNvPr>
          <p:cNvSpPr txBox="1"/>
          <p:nvPr/>
        </p:nvSpPr>
        <p:spPr>
          <a:xfrm>
            <a:off x="0" y="3279272"/>
            <a:ext cx="4608214" cy="3354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Cuenta con más de 300 capas de Información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MX" sz="28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actualiza diariamente los módulos </a:t>
            </a:r>
            <a:r>
              <a:rPr lang="es-MX" sz="2800" b="1" dirty="0">
                <a:solidFill>
                  <a:prstClr val="black"/>
                </a:solidFill>
                <a:latin typeface="Calibri" panose="020F0502020204030204"/>
              </a:rPr>
              <a:t>de la plataforma @PC</a:t>
            </a:r>
            <a:r>
              <a:rPr kumimoji="0" lang="es-MX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ivilChiapas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quienes proveen de información al Atlas Estatal de Riesgos</a:t>
            </a:r>
          </a:p>
        </p:txBody>
      </p:sp>
    </p:spTree>
    <p:extLst>
      <p:ext uri="{BB962C8B-B14F-4D97-AF65-F5344CB8AC3E}">
        <p14:creationId xmlns:p14="http://schemas.microsoft.com/office/powerpoint/2010/main" val="18967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39DE31-C51D-5C0A-7A06-9ADCB4E5C5B2}"/>
              </a:ext>
            </a:extLst>
          </p:cNvPr>
          <p:cNvSpPr txBox="1"/>
          <p:nvPr/>
        </p:nvSpPr>
        <p:spPr>
          <a:xfrm>
            <a:off x="6926" y="1059266"/>
            <a:ext cx="55790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Desde el 16 de Diciembre de 2021 a la fecha, se han tenido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6,613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visitas de diferentes direcciones IP </a:t>
            </a:r>
          </a:p>
          <a:p>
            <a:pPr marL="0" marR="0" lvl="0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Consultas con los temas de mayor acceso:</a:t>
            </a:r>
          </a:p>
          <a:p>
            <a:pPr marL="800100" marR="0" lvl="1" indent="-34290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Peligros Volcánicos de Tacaná</a:t>
            </a:r>
          </a:p>
          <a:p>
            <a:pPr marL="800100" marR="0" lvl="1" indent="-34290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Susceptibilidad a</a:t>
            </a:r>
          </a:p>
          <a:p>
            <a:pPr marL="457200" marR="0" lvl="1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deslizamientos</a:t>
            </a:r>
          </a:p>
          <a:p>
            <a:pPr marL="800100" marR="0" lvl="1" indent="-34290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Peligros Geológicos</a:t>
            </a:r>
          </a:p>
          <a:p>
            <a:pPr marL="0" marR="0" lvl="0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han generado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298,948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consultas directa a capas de información específica del Atlas.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296845E-753A-73C6-54EA-C73794AA90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0F98CAC-763C-1307-7FF4-A8E2FC558B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4910D77-265B-4173-6C7A-575EB6F9679F}"/>
              </a:ext>
            </a:extLst>
          </p:cNvPr>
          <p:cNvGrpSpPr/>
          <p:nvPr/>
        </p:nvGrpSpPr>
        <p:grpSpPr>
          <a:xfrm>
            <a:off x="-1" y="0"/>
            <a:ext cx="3274423" cy="1059266"/>
            <a:chOff x="809624" y="1283885"/>
            <a:chExt cx="10572751" cy="62950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05FAD45-6302-1F91-7E26-C244FE1BB5BD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9CA41BD-5C35-3C83-B006-9C5F6B539A5F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DFE005DC-E3F2-BDE8-5E4C-F5B46BD1E743}"/>
              </a:ext>
            </a:extLst>
          </p:cNvPr>
          <p:cNvSpPr/>
          <p:nvPr/>
        </p:nvSpPr>
        <p:spPr>
          <a:xfrm>
            <a:off x="234747" y="142913"/>
            <a:ext cx="2804925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Estadísticas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4CB940F-13AF-96D5-EDE7-D15F1BFBA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529504"/>
              </p:ext>
            </p:extLst>
          </p:nvPr>
        </p:nvGraphicFramePr>
        <p:xfrm>
          <a:off x="5585988" y="0"/>
          <a:ext cx="6606010" cy="66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8992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48625E-A5E9-6C4D-F8E5-ECC09A1B1B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725" y="0"/>
            <a:ext cx="5465273" cy="664969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9E27A5-C555-1DB8-6985-B1A6B056589A}"/>
              </a:ext>
            </a:extLst>
          </p:cNvPr>
          <p:cNvSpPr txBox="1"/>
          <p:nvPr/>
        </p:nvSpPr>
        <p:spPr>
          <a:xfrm>
            <a:off x="-1" y="2472424"/>
            <a:ext cx="6726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Construcción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Reconstrucción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Traslados de dominio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Transferencia de Riesgo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E7C0FDC-08BC-8841-43A5-30EDAA8007A2}"/>
              </a:ext>
            </a:extLst>
          </p:cNvPr>
          <p:cNvGrpSpPr/>
          <p:nvPr/>
        </p:nvGrpSpPr>
        <p:grpSpPr>
          <a:xfrm>
            <a:off x="-1" y="0"/>
            <a:ext cx="4979405" cy="923109"/>
            <a:chOff x="809624" y="1283885"/>
            <a:chExt cx="10572751" cy="62950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76CC818-F01C-47DA-2E2F-B273FDE80150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B2B06A7-2C2D-0317-7116-50F2F5EB99C4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810F996-4877-E8CA-FE16-522BB6398076}"/>
              </a:ext>
            </a:extLst>
          </p:cNvPr>
          <p:cNvSpPr/>
          <p:nvPr/>
        </p:nvSpPr>
        <p:spPr>
          <a:xfrm>
            <a:off x="-94010" y="0"/>
            <a:ext cx="5167422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Dictámenes de Riesgo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DF768B1-7E56-7575-EF21-55DA3458D535}"/>
              </a:ext>
            </a:extLst>
          </p:cNvPr>
          <p:cNvSpPr txBox="1"/>
          <p:nvPr/>
        </p:nvSpPr>
        <p:spPr>
          <a:xfrm>
            <a:off x="0" y="838069"/>
            <a:ext cx="6726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dictámenes de riesgo en la Ley de Protección Civil del Estado de Chiapas se exigen para: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8DA6968-2BA7-5AA0-60CA-F43B301C626F}"/>
              </a:ext>
            </a:extLst>
          </p:cNvPr>
          <p:cNvSpPr txBox="1"/>
          <p:nvPr/>
        </p:nvSpPr>
        <p:spPr>
          <a:xfrm>
            <a:off x="0" y="4888915"/>
            <a:ext cx="6726725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5400" b="1" u="sng" dirty="0">
                <a:solidFill>
                  <a:prstClr val="black"/>
                </a:solidFill>
                <a:latin typeface="Calibri"/>
              </a:rPr>
              <a:t>¡</a:t>
            </a:r>
            <a:r>
              <a:rPr kumimoji="0" lang="es-E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B L I G A T O R I O!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5400" b="1" u="sng" dirty="0">
                <a:solidFill>
                  <a:prstClr val="black"/>
                </a:solidFill>
                <a:latin typeface="Calibri"/>
              </a:rPr>
              <a:t>Delito Grave</a:t>
            </a:r>
            <a:endParaRPr kumimoji="0" lang="es-MX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4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Tabla">
            <a:extLst>
              <a:ext uri="{FF2B5EF4-FFF2-40B4-BE49-F238E27FC236}">
                <a16:creationId xmlns:a16="http://schemas.microsoft.com/office/drawing/2014/main" id="{8F477D6D-C56D-8CDE-C666-0BFB4B2B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010827"/>
              </p:ext>
            </p:extLst>
          </p:nvPr>
        </p:nvGraphicFramePr>
        <p:xfrm>
          <a:off x="90113" y="1396615"/>
          <a:ext cx="5494725" cy="406477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20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2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27255">
                  <a:extLst>
                    <a:ext uri="{9D8B030D-6E8A-4147-A177-3AD203B41FA5}">
                      <a16:colId xmlns:a16="http://schemas.microsoft.com/office/drawing/2014/main" val="2572314300"/>
                    </a:ext>
                  </a:extLst>
                </a:gridCol>
                <a:gridCol w="1185787">
                  <a:extLst>
                    <a:ext uri="{9D8B030D-6E8A-4147-A177-3AD203B41FA5}">
                      <a16:colId xmlns:a16="http://schemas.microsoft.com/office/drawing/2014/main" val="1818266797"/>
                    </a:ext>
                  </a:extLst>
                </a:gridCol>
              </a:tblGrid>
              <a:tr h="764989">
                <a:tc rowSpan="2">
                  <a:txBody>
                    <a:bodyPr/>
                    <a:lstStyle/>
                    <a:p>
                      <a:pPr algn="ctr"/>
                      <a:r>
                        <a:rPr lang="es-MX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Año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 </a:t>
                      </a:r>
                    </a:p>
                    <a:p>
                      <a:pPr algn="ctr"/>
                      <a:r>
                        <a:rPr lang="es-MX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Realizados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FFD0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 panose="05050102010706020507" pitchFamily="18" charset="2"/>
                        </a:rPr>
                        <a:t></a:t>
                      </a:r>
                      <a:endParaRPr lang="es-MX" sz="2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51">
                <a:tc vMerge="1">
                  <a:txBody>
                    <a:bodyPr/>
                    <a:lstStyle/>
                    <a:p>
                      <a:pPr algn="ctr"/>
                      <a:endParaRPr lang="es-MX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FFD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DIAR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2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50403"/>
                  </a:ext>
                </a:extLst>
              </a:tr>
              <a:tr h="565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/>
                        <a:t>2019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384</a:t>
                      </a:r>
                      <a:endParaRPr lang="es-MX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1,397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1,781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34997"/>
                  </a:ext>
                </a:extLst>
              </a:tr>
              <a:tr h="565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/>
                        <a:t>2020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489</a:t>
                      </a:r>
                      <a:endParaRPr lang="es-MX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1,561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2,050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15323"/>
                  </a:ext>
                </a:extLst>
              </a:tr>
              <a:tr h="565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/>
                        <a:t>2021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394</a:t>
                      </a:r>
                      <a:endParaRPr lang="es-MX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1,939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2,333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356126"/>
                  </a:ext>
                </a:extLst>
              </a:tr>
              <a:tr h="565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/>
                        <a:t>2022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435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2,707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3,142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03677"/>
                  </a:ext>
                </a:extLst>
              </a:tr>
              <a:tr h="565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/>
                        <a:t>2023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247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2,338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2,585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57970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917136A-42EC-2971-7E69-9038A0B92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990503"/>
              </p:ext>
            </p:extLst>
          </p:nvPr>
        </p:nvGraphicFramePr>
        <p:xfrm>
          <a:off x="5658416" y="1"/>
          <a:ext cx="6533584" cy="665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CB92CB54-6D64-79B5-ADBD-7495D25AF6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825" y="4535673"/>
            <a:ext cx="2884445" cy="6619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48BAA65-C4BB-3136-3BA3-ABB90FFFD74C}"/>
              </a:ext>
            </a:extLst>
          </p:cNvPr>
          <p:cNvSpPr txBox="1"/>
          <p:nvPr/>
        </p:nvSpPr>
        <p:spPr>
          <a:xfrm>
            <a:off x="7226981" y="4528949"/>
            <a:ext cx="273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Total: 15,271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DEDE850-DBA1-2605-E319-6377ED283155}"/>
              </a:ext>
            </a:extLst>
          </p:cNvPr>
          <p:cNvSpPr txBox="1"/>
          <p:nvPr/>
        </p:nvSpPr>
        <p:spPr>
          <a:xfrm>
            <a:off x="6060884" y="5771651"/>
            <a:ext cx="806632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08749D-BDAA-6711-70B7-69A7E7B73582}"/>
              </a:ext>
            </a:extLst>
          </p:cNvPr>
          <p:cNvSpPr txBox="1"/>
          <p:nvPr/>
        </p:nvSpPr>
        <p:spPr>
          <a:xfrm>
            <a:off x="7269984" y="5771651"/>
            <a:ext cx="806632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5BDF052-2EBF-0FC8-A4CA-ABFDD0C054C1}"/>
              </a:ext>
            </a:extLst>
          </p:cNvPr>
          <p:cNvSpPr txBox="1"/>
          <p:nvPr/>
        </p:nvSpPr>
        <p:spPr>
          <a:xfrm>
            <a:off x="8479084" y="5771651"/>
            <a:ext cx="806632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606435-ECB0-34DC-2859-A2AB4A914C26}"/>
              </a:ext>
            </a:extLst>
          </p:cNvPr>
          <p:cNvSpPr txBox="1"/>
          <p:nvPr/>
        </p:nvSpPr>
        <p:spPr>
          <a:xfrm>
            <a:off x="9688184" y="5771651"/>
            <a:ext cx="806632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EB068B6-B9A9-4E4E-AC4A-FA3AA75F235F}"/>
              </a:ext>
            </a:extLst>
          </p:cNvPr>
          <p:cNvSpPr txBox="1"/>
          <p:nvPr/>
        </p:nvSpPr>
        <p:spPr>
          <a:xfrm>
            <a:off x="10897284" y="5771651"/>
            <a:ext cx="806632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42D4152-4F95-D281-F3AF-FFBB00051348}"/>
              </a:ext>
            </a:extLst>
          </p:cNvPr>
          <p:cNvGrpSpPr/>
          <p:nvPr/>
        </p:nvGrpSpPr>
        <p:grpSpPr>
          <a:xfrm>
            <a:off x="-1" y="0"/>
            <a:ext cx="4979405" cy="923109"/>
            <a:chOff x="809624" y="1283885"/>
            <a:chExt cx="10572751" cy="62950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352681D-ACE0-0A6B-FBA9-DBEC48A543DD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FDA2D7F-05AA-73CF-4151-30A643642AB1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4ED80CDA-B30F-4A6C-B717-641654CD8EB2}"/>
              </a:ext>
            </a:extLst>
          </p:cNvPr>
          <p:cNvSpPr/>
          <p:nvPr/>
        </p:nvSpPr>
        <p:spPr>
          <a:xfrm>
            <a:off x="-94010" y="0"/>
            <a:ext cx="5167422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Dictámenes de Riesgo</a:t>
            </a:r>
          </a:p>
        </p:txBody>
      </p:sp>
    </p:spTree>
    <p:extLst>
      <p:ext uri="{BB962C8B-B14F-4D97-AF65-F5344CB8AC3E}">
        <p14:creationId xmlns:p14="http://schemas.microsoft.com/office/powerpoint/2010/main" val="326338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CD9E316-FD25-7C63-3E3D-762AAFBD4FAA}"/>
              </a:ext>
            </a:extLst>
          </p:cNvPr>
          <p:cNvGrpSpPr/>
          <p:nvPr/>
        </p:nvGrpSpPr>
        <p:grpSpPr>
          <a:xfrm>
            <a:off x="2" y="-3802"/>
            <a:ext cx="6026274" cy="989252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92D118E-EA6C-6171-EFBE-E73CC403EAE5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7B853E2-333D-7833-8276-F3D0B7A222A2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CFFB0C07-ED12-3178-C0D9-5EF57F012130}"/>
              </a:ext>
            </a:extLst>
          </p:cNvPr>
          <p:cNvSpPr/>
          <p:nvPr/>
        </p:nvSpPr>
        <p:spPr>
          <a:xfrm>
            <a:off x="139964" y="136881"/>
            <a:ext cx="5886311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Profesionales Acreditados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C83A07-C351-6C84-49CA-36E63CB07AD4}"/>
              </a:ext>
            </a:extLst>
          </p:cNvPr>
          <p:cNvSpPr txBox="1"/>
          <p:nvPr/>
        </p:nvSpPr>
        <p:spPr>
          <a:xfrm>
            <a:off x="542463" y="1078130"/>
            <a:ext cx="62084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Dictaminador de Riesgos 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Dictaminador de Riesgos Estructurales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Dictaminadores de Riesgos Eléctricos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Elaboración de Programas Internos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BD411E-FD63-1379-1FC0-3ED2EE3AC3D2}"/>
              </a:ext>
            </a:extLst>
          </p:cNvPr>
          <p:cNvSpPr txBox="1"/>
          <p:nvPr/>
        </p:nvSpPr>
        <p:spPr>
          <a:xfrm>
            <a:off x="535904" y="5265035"/>
            <a:ext cx="603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Capacitados y Certificados por la ENAPROC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379F48-ED48-0C69-2C69-7F3690FB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2"/>
          <a:stretch/>
        </p:blipFill>
        <p:spPr>
          <a:xfrm>
            <a:off x="6750865" y="0"/>
            <a:ext cx="5441132" cy="66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087D7D-5F60-C82A-857F-951458E9F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9667"/>
            <a:ext cx="12192000" cy="569463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693F475-39A8-E820-F172-0D0BFA052F8A}"/>
              </a:ext>
            </a:extLst>
          </p:cNvPr>
          <p:cNvGrpSpPr/>
          <p:nvPr/>
        </p:nvGrpSpPr>
        <p:grpSpPr>
          <a:xfrm>
            <a:off x="1" y="0"/>
            <a:ext cx="12191999" cy="959667"/>
            <a:chOff x="809624" y="1283885"/>
            <a:chExt cx="10572751" cy="6295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C0C7141-81C5-3D2A-7EE7-817FE2E2DC73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66D152D-4060-A7D0-2CC5-9462A8257429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1E696DEB-AE47-09AF-C739-A5DEA0C83653}"/>
              </a:ext>
            </a:extLst>
          </p:cNvPr>
          <p:cNvSpPr/>
          <p:nvPr/>
        </p:nvSpPr>
        <p:spPr>
          <a:xfrm>
            <a:off x="0" y="103889"/>
            <a:ext cx="12191999" cy="6924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00" b="1" i="0" u="none" strike="noStrike" kern="1200" cap="none" spc="0" normalizeH="0" baseline="0" noProof="0" dirty="0"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Laboratorio de Ingeniería Aplicada a la Gestión de Riesgos </a:t>
            </a:r>
          </a:p>
        </p:txBody>
      </p:sp>
    </p:spTree>
    <p:extLst>
      <p:ext uri="{BB962C8B-B14F-4D97-AF65-F5344CB8AC3E}">
        <p14:creationId xmlns:p14="http://schemas.microsoft.com/office/powerpoint/2010/main" val="16362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B57C67-00F4-5FFF-18CB-4267D5E2A91A}"/>
              </a:ext>
            </a:extLst>
          </p:cNvPr>
          <p:cNvSpPr txBox="1"/>
          <p:nvPr/>
        </p:nvSpPr>
        <p:spPr>
          <a:xfrm>
            <a:off x="4756509" y="4965764"/>
            <a:ext cx="7445583" cy="169277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Permiten investigar las características relacionadas con la composición geológica del suelo con fines de identificación de zonas kársticas, hundimientos o socavones.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C97547-503B-41F5-08F8-08D5641556A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08" y="1996186"/>
            <a:ext cx="4801517" cy="46313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7BEC96-F34A-4317-78E1-7922367819AF}"/>
              </a:ext>
            </a:extLst>
          </p:cNvPr>
          <p:cNvSpPr txBox="1"/>
          <p:nvPr/>
        </p:nvSpPr>
        <p:spPr>
          <a:xfrm>
            <a:off x="46103" y="1042079"/>
            <a:ext cx="4733925" cy="954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Sondeo Eléctrico Vertical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Tomografías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FB8A81D-E580-1B49-87A1-77A3DCD3B355}"/>
              </a:ext>
            </a:extLst>
          </p:cNvPr>
          <p:cNvGrpSpPr/>
          <p:nvPr/>
        </p:nvGrpSpPr>
        <p:grpSpPr>
          <a:xfrm>
            <a:off x="5068187" y="1"/>
            <a:ext cx="7123813" cy="5076824"/>
            <a:chOff x="0" y="-228195"/>
            <a:chExt cx="7123813" cy="499048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9B95EDF-8420-8CAA-1E9C-9FF31752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0803" y="-228195"/>
              <a:ext cx="3423010" cy="499048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BAAA18E-23E3-58A3-96FA-45AA976D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96160"/>
              <a:ext cx="3625702" cy="3962086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C69A6D3-B84B-B6C2-9321-8B6EBC7F9647}"/>
              </a:ext>
            </a:extLst>
          </p:cNvPr>
          <p:cNvGrpSpPr/>
          <p:nvPr/>
        </p:nvGrpSpPr>
        <p:grpSpPr>
          <a:xfrm>
            <a:off x="-12519" y="0"/>
            <a:ext cx="8706408" cy="954107"/>
            <a:chOff x="809624" y="1283885"/>
            <a:chExt cx="10572751" cy="62950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1420FD1-5B70-D128-709D-7808FAA139E9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5F1C68B-65FE-079E-F73B-EBE55E370FC3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D325CA-FBA6-79E8-19E3-F92F3D73080E}"/>
              </a:ext>
            </a:extLst>
          </p:cNvPr>
          <p:cNvSpPr/>
          <p:nvPr/>
        </p:nvSpPr>
        <p:spPr>
          <a:xfrm>
            <a:off x="1009530" y="93587"/>
            <a:ext cx="6662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Equipo Resistivimetro (ARES) </a:t>
            </a:r>
          </a:p>
        </p:txBody>
      </p:sp>
    </p:spTree>
    <p:extLst>
      <p:ext uri="{BB962C8B-B14F-4D97-AF65-F5344CB8AC3E}">
        <p14:creationId xmlns:p14="http://schemas.microsoft.com/office/powerpoint/2010/main" val="60472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9262A1-781C-8899-CCA5-01A7482568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079863"/>
            <a:ext cx="3795824" cy="5520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2F5E648-DE10-CC8B-987C-24EF2B9D23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395" y="1079863"/>
            <a:ext cx="4191003" cy="415938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C97BBC-DACA-8D9E-0091-4BFD3E5CE4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744" y="38439"/>
            <a:ext cx="3686417" cy="520081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E85108-CFE4-3BDF-DCC1-0D26830A558D}"/>
              </a:ext>
            </a:extLst>
          </p:cNvPr>
          <p:cNvSpPr txBox="1"/>
          <p:nvPr/>
        </p:nvSpPr>
        <p:spPr>
          <a:xfrm>
            <a:off x="4162645" y="5239252"/>
            <a:ext cx="78965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georadar nos permite identificar utilidades (tuberías), rasgos estructurales (fallas) y hasta diferencias estratigráficas (limites litológicos), para identificar la configuración del suelo.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E26130-A101-DF28-54D8-033A0FFEF173}"/>
              </a:ext>
            </a:extLst>
          </p:cNvPr>
          <p:cNvSpPr txBox="1"/>
          <p:nvPr/>
        </p:nvSpPr>
        <p:spPr>
          <a:xfrm>
            <a:off x="4315079" y="-85195"/>
            <a:ext cx="3795824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Estudio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Electromagnético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0F10A1E-98FD-6C07-9390-DEB5B764A20F}"/>
              </a:ext>
            </a:extLst>
          </p:cNvPr>
          <p:cNvGrpSpPr/>
          <p:nvPr/>
        </p:nvGrpSpPr>
        <p:grpSpPr>
          <a:xfrm>
            <a:off x="0" y="0"/>
            <a:ext cx="3795823" cy="966651"/>
            <a:chOff x="809624" y="1283885"/>
            <a:chExt cx="10572751" cy="629508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2F2C604-DF02-3E06-0C9B-93B12449B111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A1E3760-773F-9E98-B0D7-C000478E891E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96C1EC3E-73A3-8995-0438-566C8B0EC5EB}"/>
              </a:ext>
            </a:extLst>
          </p:cNvPr>
          <p:cNvSpPr/>
          <p:nvPr/>
        </p:nvSpPr>
        <p:spPr>
          <a:xfrm>
            <a:off x="51426" y="38439"/>
            <a:ext cx="3675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Georadar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20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326EA89-8FD4-1104-FC22-9C82C91BB044}"/>
              </a:ext>
            </a:extLst>
          </p:cNvPr>
          <p:cNvGrpSpPr/>
          <p:nvPr/>
        </p:nvGrpSpPr>
        <p:grpSpPr>
          <a:xfrm>
            <a:off x="0" y="0"/>
            <a:ext cx="5525081" cy="1015663"/>
            <a:chOff x="809624" y="1283885"/>
            <a:chExt cx="10572751" cy="62950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F4A8861-54E7-F571-7475-220A84035EF3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5FD2072-541C-9EF5-3553-BB09CE328513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C8E8402-7EDB-5009-AC89-64EC631F0F8D}"/>
              </a:ext>
            </a:extLst>
          </p:cNvPr>
          <p:cNvSpPr/>
          <p:nvPr/>
        </p:nvSpPr>
        <p:spPr>
          <a:xfrm>
            <a:off x="249525" y="-31428"/>
            <a:ext cx="5026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 H I A P A S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4F52C96B-F8CC-0847-3294-9227F177BC4D}"/>
              </a:ext>
            </a:extLst>
          </p:cNvPr>
          <p:cNvSpPr txBox="1"/>
          <p:nvPr/>
        </p:nvSpPr>
        <p:spPr>
          <a:xfrm>
            <a:off x="568369" y="1613564"/>
            <a:ext cx="729928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Ubicación: 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Frontera Sur - </a:t>
            </a:r>
            <a:r>
              <a:rPr kumimoji="0" lang="es-MX" altLang="ja-JP" sz="3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Sureste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Territorio:</a:t>
            </a: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74,415 Kms²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Municipios: 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124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ja-JP" sz="3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Localidades urbanas</a:t>
            </a: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: 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206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Localidades rurales: 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20,951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Población: 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5.5 millones de habs.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Habla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s-MX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indígena:</a:t>
            </a:r>
            <a:r>
              <a:rPr kumimoji="0" lang="es-MX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1.4 millones de  habs.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6FDD046-065E-C1E8-707F-495F28929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18" y="236001"/>
            <a:ext cx="5525081" cy="636796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5646235B-749A-A77B-8C4A-C6D5E981BAED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F19B41F-8BD4-2522-459F-0C00893ED8F7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BCA7183-B2C7-328D-B20A-701F6D5803EB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D5689-A5D2-0632-BEDA-56F496D4CF91}"/>
              </a:ext>
            </a:extLst>
          </p:cNvPr>
          <p:cNvSpPr txBox="1">
            <a:spLocks/>
          </p:cNvSpPr>
          <p:nvPr/>
        </p:nvSpPr>
        <p:spPr>
          <a:xfrm>
            <a:off x="5597935" y="5066666"/>
            <a:ext cx="6594065" cy="1577022"/>
          </a:xfrm>
          <a:prstGeom prst="rect">
            <a:avLst/>
          </a:prstGeom>
          <a:solidFill>
            <a:srgbClr val="62113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solidFill>
                  <a:schemeClr val="bg1"/>
                </a:solidFill>
              </a:rPr>
              <a:t>La alta vulnerabilidad constructiva, ocasionada por el uso de materiales de construcción de mala calidad, incrementa el riesgo de desastres </a:t>
            </a:r>
          </a:p>
        </p:txBody>
      </p:sp>
      <p:pic>
        <p:nvPicPr>
          <p:cNvPr id="4" name="object 41">
            <a:extLst>
              <a:ext uri="{FF2B5EF4-FFF2-40B4-BE49-F238E27FC236}">
                <a16:creationId xmlns:a16="http://schemas.microsoft.com/office/drawing/2014/main" id="{A828B06B-DBA6-3B39-AEED-B73D5653F16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3631" y="1052208"/>
            <a:ext cx="2959334" cy="4014458"/>
          </a:xfrm>
          <a:prstGeom prst="rect">
            <a:avLst/>
          </a:prstGeom>
        </p:spPr>
      </p:pic>
      <p:pic>
        <p:nvPicPr>
          <p:cNvPr id="5" name="object 18">
            <a:extLst>
              <a:ext uri="{FF2B5EF4-FFF2-40B4-BE49-F238E27FC236}">
                <a16:creationId xmlns:a16="http://schemas.microsoft.com/office/drawing/2014/main" id="{464F040B-EBB8-03D6-E069-6B02C7B8EA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782" y="1052208"/>
            <a:ext cx="2548379" cy="5591480"/>
          </a:xfrm>
          <a:prstGeom prst="rect">
            <a:avLst/>
          </a:prstGeom>
        </p:spPr>
      </p:pic>
      <p:pic>
        <p:nvPicPr>
          <p:cNvPr id="6" name="object 11">
            <a:extLst>
              <a:ext uri="{FF2B5EF4-FFF2-40B4-BE49-F238E27FC236}">
                <a16:creationId xmlns:a16="http://schemas.microsoft.com/office/drawing/2014/main" id="{4E43F0F6-A3E3-C6AA-A426-89FB8B79C62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" y="1052209"/>
            <a:ext cx="2815797" cy="5591480"/>
          </a:xfrm>
          <a:prstGeom prst="rect">
            <a:avLst/>
          </a:prstGeom>
        </p:spPr>
      </p:pic>
      <p:pic>
        <p:nvPicPr>
          <p:cNvPr id="7" name="object 33">
            <a:extLst>
              <a:ext uri="{FF2B5EF4-FFF2-40B4-BE49-F238E27FC236}">
                <a16:creationId xmlns:a16="http://schemas.microsoft.com/office/drawing/2014/main" id="{227886C2-67B0-4C51-FEEF-26B8CEE4CB7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5828" y="1052208"/>
            <a:ext cx="3527332" cy="401817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0B624FA-26BA-E1B6-084E-C72ADBE45FCB}"/>
              </a:ext>
            </a:extLst>
          </p:cNvPr>
          <p:cNvGrpSpPr/>
          <p:nvPr/>
        </p:nvGrpSpPr>
        <p:grpSpPr>
          <a:xfrm>
            <a:off x="0" y="0"/>
            <a:ext cx="12192001" cy="950613"/>
            <a:chOff x="809624" y="1283885"/>
            <a:chExt cx="10572751" cy="62950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AB9A3AE-2299-52F0-692B-085FC34C61BF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C6DC2E8-A4CC-49D9-E14A-27ED94A04F3A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7AA9BA2-7474-8E1C-08AC-007595523C6D}"/>
              </a:ext>
            </a:extLst>
          </p:cNvPr>
          <p:cNvSpPr/>
          <p:nvPr/>
        </p:nvSpPr>
        <p:spPr>
          <a:xfrm>
            <a:off x="-1" y="101595"/>
            <a:ext cx="12192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Vulnerabilidad en Proceso de la Autoconstrucción 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42">
            <a:extLst>
              <a:ext uri="{FF2B5EF4-FFF2-40B4-BE49-F238E27FC236}">
                <a16:creationId xmlns:a16="http://schemas.microsoft.com/office/drawing/2014/main" id="{DE4550E9-3D11-9EC0-2848-157BE2FA0DE1}"/>
              </a:ext>
            </a:extLst>
          </p:cNvPr>
          <p:cNvSpPr txBox="1"/>
          <p:nvPr/>
        </p:nvSpPr>
        <p:spPr>
          <a:xfrm>
            <a:off x="5603631" y="4501317"/>
            <a:ext cx="3020290" cy="565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78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/>
              </a:rPr>
              <a:t>CALIBRACION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/>
              </a:rPr>
              <a:t>CERTIFICADA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/>
              </a:rPr>
              <a:t>CIMED-FZA-498/499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0942AE-91EA-FE3A-F22E-21482B6B94D9}"/>
              </a:ext>
            </a:extLst>
          </p:cNvPr>
          <p:cNvSpPr txBox="1"/>
          <p:nvPr/>
        </p:nvSpPr>
        <p:spPr>
          <a:xfrm>
            <a:off x="5597935" y="3793046"/>
            <a:ext cx="317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Máquina de Ensayo Universal</a:t>
            </a:r>
          </a:p>
        </p:txBody>
      </p:sp>
    </p:spTree>
    <p:extLst>
      <p:ext uri="{BB962C8B-B14F-4D97-AF65-F5344CB8AC3E}">
        <p14:creationId xmlns:p14="http://schemas.microsoft.com/office/powerpoint/2010/main" val="217880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6">
            <a:extLst>
              <a:ext uri="{FF2B5EF4-FFF2-40B4-BE49-F238E27FC236}">
                <a16:creationId xmlns:a16="http://schemas.microsoft.com/office/drawing/2014/main" id="{5CF5EB3D-F131-27EC-4775-F32DC5262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319679"/>
              </p:ext>
            </p:extLst>
          </p:nvPr>
        </p:nvGraphicFramePr>
        <p:xfrm>
          <a:off x="7868113" y="5486400"/>
          <a:ext cx="4288642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279">
                  <a:extLst>
                    <a:ext uri="{9D8B030D-6E8A-4147-A177-3AD203B41FA5}">
                      <a16:colId xmlns:a16="http://schemas.microsoft.com/office/drawing/2014/main" val="863291416"/>
                    </a:ext>
                  </a:extLst>
                </a:gridCol>
                <a:gridCol w="1384667">
                  <a:extLst>
                    <a:ext uri="{9D8B030D-6E8A-4147-A177-3AD203B41FA5}">
                      <a16:colId xmlns:a16="http://schemas.microsoft.com/office/drawing/2014/main" val="2493966879"/>
                    </a:ext>
                  </a:extLst>
                </a:gridCol>
                <a:gridCol w="1613696">
                  <a:extLst>
                    <a:ext uri="{9D8B030D-6E8A-4147-A177-3AD203B41FA5}">
                      <a16:colId xmlns:a16="http://schemas.microsoft.com/office/drawing/2014/main" val="727873688"/>
                    </a:ext>
                  </a:extLst>
                </a:gridCol>
              </a:tblGrid>
              <a:tr h="464637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solidFill>
                            <a:schemeClr val="tx1"/>
                          </a:solidFill>
                        </a:rPr>
                        <a:t>EMPRESAS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solidFill>
                            <a:schemeClr val="tx1"/>
                          </a:solidFill>
                        </a:rPr>
                        <a:t>ESTUDIOS REALIZADOS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solidFill>
                            <a:schemeClr val="tx1"/>
                          </a:solidFill>
                        </a:rPr>
                        <a:t>MUNICIPIOS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95135"/>
                  </a:ext>
                </a:extLst>
              </a:tr>
              <a:tr h="453555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372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565464"/>
                  </a:ext>
                </a:extLst>
              </a:tr>
            </a:tbl>
          </a:graphicData>
        </a:graphic>
      </p:graphicFrame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A5A6FC93-E621-DD23-ACA2-8A9AC84C2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57953"/>
              </p:ext>
            </p:extLst>
          </p:nvPr>
        </p:nvGraphicFramePr>
        <p:xfrm>
          <a:off x="7868113" y="834460"/>
          <a:ext cx="4288642" cy="465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118">
                  <a:extLst>
                    <a:ext uri="{9D8B030D-6E8A-4147-A177-3AD203B41FA5}">
                      <a16:colId xmlns:a16="http://schemas.microsoft.com/office/drawing/2014/main" val="863291416"/>
                    </a:ext>
                  </a:extLst>
                </a:gridCol>
                <a:gridCol w="1243488">
                  <a:extLst>
                    <a:ext uri="{9D8B030D-6E8A-4147-A177-3AD203B41FA5}">
                      <a16:colId xmlns:a16="http://schemas.microsoft.com/office/drawing/2014/main" val="2493966879"/>
                    </a:ext>
                  </a:extLst>
                </a:gridCol>
                <a:gridCol w="1742036">
                  <a:extLst>
                    <a:ext uri="{9D8B030D-6E8A-4147-A177-3AD203B41FA5}">
                      <a16:colId xmlns:a16="http://schemas.microsoft.com/office/drawing/2014/main" val="727873688"/>
                    </a:ext>
                  </a:extLst>
                </a:gridCol>
              </a:tblGrid>
              <a:tr h="488242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BAJA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tx1"/>
                          </a:solidFill>
                        </a:rPr>
                        <a:t>MEDIA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ALTA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95135"/>
                  </a:ext>
                </a:extLst>
              </a:tr>
              <a:tr h="3555157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NINGUNO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tx1"/>
                          </a:solidFill>
                        </a:rPr>
                        <a:t>TUXTLA GUTIÉRREZ Y TAPACHULA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JIQUIPILAS, VILLAFLORES, VILLACORZO, CHIAPA DE CORZO, TUXTLA CHICO  PIJIJIAPAN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BERRIOZABAL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CINTALAPA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TONALÁ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ARRIAGA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UNIÓN JUÁREZ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CACAHOATÁN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CIUDAD HIDALGO 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MAPASTEPEC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ESCUINTLA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MOTOZINTLA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VILLA COMALTITLÁN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MAZATÁN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HUIXTLA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565464"/>
                  </a:ext>
                </a:extLst>
              </a:tr>
              <a:tr h="608541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75765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8776867-E53E-5297-D50D-2C5A4B0C2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247297"/>
              </p:ext>
            </p:extLst>
          </p:nvPr>
        </p:nvGraphicFramePr>
        <p:xfrm>
          <a:off x="7832866" y="28110"/>
          <a:ext cx="4323889" cy="806350"/>
        </p:xfrm>
        <a:graphic>
          <a:graphicData uri="http://schemas.openxmlformats.org/drawingml/2006/table">
            <a:tbl>
              <a:tblPr/>
              <a:tblGrid>
                <a:gridCol w="4323889">
                  <a:extLst>
                    <a:ext uri="{9D8B030D-6E8A-4147-A177-3AD203B41FA5}">
                      <a16:colId xmlns:a16="http://schemas.microsoft.com/office/drawing/2014/main" val="980137784"/>
                    </a:ext>
                  </a:extLst>
                </a:gridCol>
              </a:tblGrid>
              <a:tr h="806350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4875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CC8F60B-0EDF-60DF-4FCA-8AAD4156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4460"/>
            <a:ext cx="7868114" cy="581018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C7E090E-4A5B-DFD1-C2D5-369D6398A955}"/>
              </a:ext>
            </a:extLst>
          </p:cNvPr>
          <p:cNvGrpSpPr/>
          <p:nvPr/>
        </p:nvGrpSpPr>
        <p:grpSpPr>
          <a:xfrm>
            <a:off x="-1" y="3464"/>
            <a:ext cx="7832868" cy="830996"/>
            <a:chOff x="809624" y="1283885"/>
            <a:chExt cx="10572751" cy="62950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5323CDF-C20B-9589-12BA-E7AF1CA7242C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72E0802-CED3-239E-12DA-71EEA15B8D95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908DEFCA-D4B9-5387-B336-571BF58FA6F6}"/>
              </a:ext>
            </a:extLst>
          </p:cNvPr>
          <p:cNvSpPr/>
          <p:nvPr/>
        </p:nvSpPr>
        <p:spPr>
          <a:xfrm>
            <a:off x="-1" y="-27149"/>
            <a:ext cx="6736361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Resultados Obtenidos en la Vulnerabilidad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el Proceso de Fabricación de Block 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72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903C41F8-3E8F-8FD9-F7ED-67115EB311A8}"/>
              </a:ext>
            </a:extLst>
          </p:cNvPr>
          <p:cNvGrpSpPr/>
          <p:nvPr/>
        </p:nvGrpSpPr>
        <p:grpSpPr>
          <a:xfrm>
            <a:off x="-2" y="-501"/>
            <a:ext cx="12192000" cy="1049483"/>
            <a:chOff x="809624" y="1283885"/>
            <a:chExt cx="10572751" cy="629508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14BEC78-12BD-2938-1626-05B5A2CAB78D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2148FCB-B78C-2B17-A990-4F525C0385A5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F87D08CB-08EE-C6BD-6CB5-1BF0C8974C6F}"/>
              </a:ext>
            </a:extLst>
          </p:cNvPr>
          <p:cNvSpPr/>
          <p:nvPr/>
        </p:nvSpPr>
        <p:spPr>
          <a:xfrm>
            <a:off x="-1" y="-104948"/>
            <a:ext cx="12192001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Elaboración del Manual para Fabricación de Bloques y Capacitación para la Autoconstrucción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C63303-CEB3-1957-0163-103AF9329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1"/>
            <a:ext cx="2902136" cy="23986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39FAD0-C51E-80A4-3986-64A88FC06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38" y="1095381"/>
            <a:ext cx="2902136" cy="23986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490B07-06BC-4B3C-EA78-042794323F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9" y="1095381"/>
            <a:ext cx="2471363" cy="2398625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3356CE3-2DD8-ED15-D1A9-C6931D274C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887794"/>
              </p:ext>
            </p:extLst>
          </p:nvPr>
        </p:nvGraphicFramePr>
        <p:xfrm>
          <a:off x="0" y="3494005"/>
          <a:ext cx="8877439" cy="314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AFE62AA4-89E1-7477-0BC9-5DE0C4F02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215" y="1095380"/>
            <a:ext cx="3668782" cy="55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13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4FF6FD-9A43-C9F1-33FD-6A86C3148931}"/>
              </a:ext>
            </a:extLst>
          </p:cNvPr>
          <p:cNvSpPr txBox="1"/>
          <p:nvPr/>
        </p:nvSpPr>
        <p:spPr>
          <a:xfrm>
            <a:off x="0" y="5316846"/>
            <a:ext cx="12192000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P</a:t>
            </a:r>
            <a:r>
              <a:rPr lang="es-MX" sz="4000" b="0" i="0" dirty="0">
                <a:effectLst/>
              </a:rPr>
              <a:t>or cada peso que se invierte en prevención de desastres se ahorran hasta 10 en reconstrucción</a:t>
            </a:r>
            <a:endParaRPr lang="es-MX" sz="4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12B909-A21A-88C1-5337-9A5A2F1B4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3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10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>
            <a:extLst>
              <a:ext uri="{FF2B5EF4-FFF2-40B4-BE49-F238E27FC236}">
                <a16:creationId xmlns:a16="http://schemas.microsoft.com/office/drawing/2014/main" id="{C6F14A26-AFA5-F1B6-9A5B-222C2BFA9E24}"/>
              </a:ext>
            </a:extLst>
          </p:cNvPr>
          <p:cNvSpPr/>
          <p:nvPr/>
        </p:nvSpPr>
        <p:spPr>
          <a:xfrm>
            <a:off x="0" y="990139"/>
            <a:ext cx="6255573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Fondo para la Gestión Integral de Riesgos de Desastres FOGIRD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 del total de los últimos Desastres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Fondo Municipal de Protección Civil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5% de techo financiero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Acciones de Reducción de Riegos en todas las etapas de la Gestión Integral de Riesgos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Equipamiento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Adquisición de insumos para la atención de emergencias. 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Reconstrucción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F1A01E4-77A2-B504-3219-CA28E23EFF23}"/>
              </a:ext>
            </a:extLst>
          </p:cNvPr>
          <p:cNvGrpSpPr/>
          <p:nvPr/>
        </p:nvGrpSpPr>
        <p:grpSpPr>
          <a:xfrm>
            <a:off x="6238195" y="0"/>
            <a:ext cx="5953805" cy="6653349"/>
            <a:chOff x="8123860" y="985428"/>
            <a:chExt cx="4068140" cy="4855212"/>
          </a:xfrm>
        </p:grpSpPr>
        <p:pic>
          <p:nvPicPr>
            <p:cNvPr id="21" name="Picture 2" descr="Resultado de imagen para trabajos de reconstrucción en chiapas">
              <a:extLst>
                <a:ext uri="{FF2B5EF4-FFF2-40B4-BE49-F238E27FC236}">
                  <a16:creationId xmlns:a16="http://schemas.microsoft.com/office/drawing/2014/main" id="{31B0682D-7CBB-5833-E61B-EE7971008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735" y="2669693"/>
              <a:ext cx="2150659" cy="15343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Resultado de imagen para ayuda humanitaria  en chiapas">
              <a:extLst>
                <a:ext uri="{FF2B5EF4-FFF2-40B4-BE49-F238E27FC236}">
                  <a16:creationId xmlns:a16="http://schemas.microsoft.com/office/drawing/2014/main" id="{6ECEF4FC-98A0-A024-12A6-1FC8CC733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860" y="4268031"/>
              <a:ext cx="4068140" cy="15726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Resultado de imagen para seguros">
              <a:extLst>
                <a:ext uri="{FF2B5EF4-FFF2-40B4-BE49-F238E27FC236}">
                  <a16:creationId xmlns:a16="http://schemas.microsoft.com/office/drawing/2014/main" id="{3146DCEB-145B-B702-0459-84565A421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936" y="2650526"/>
              <a:ext cx="1845064" cy="15343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A8EBDDC-F2AB-8AA8-CA17-CF9AF5C64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3860" y="985428"/>
              <a:ext cx="4068140" cy="1577380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9DCA8A0-72D1-D265-16BD-FCF693F38E3A}"/>
              </a:ext>
            </a:extLst>
          </p:cNvPr>
          <p:cNvGrpSpPr/>
          <p:nvPr/>
        </p:nvGrpSpPr>
        <p:grpSpPr>
          <a:xfrm>
            <a:off x="0" y="252"/>
            <a:ext cx="6096000" cy="954106"/>
            <a:chOff x="809624" y="1283885"/>
            <a:chExt cx="10572751" cy="629508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FEFC99C-9529-D48F-7660-7A01F3F88AF4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B5FFD6D6-2ECE-D62B-7357-AA83B569A29C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9610A0F-E322-986B-3616-8337675DD5E0}"/>
              </a:ext>
            </a:extLst>
          </p:cNvPr>
          <p:cNvSpPr/>
          <p:nvPr/>
        </p:nvSpPr>
        <p:spPr>
          <a:xfrm>
            <a:off x="146652" y="-17001"/>
            <a:ext cx="58055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FINANCIAMIENTO PARA LA GESTION INTEGRAL DE RIESGOS</a:t>
            </a:r>
          </a:p>
        </p:txBody>
      </p:sp>
    </p:spTree>
    <p:extLst>
      <p:ext uri="{BB962C8B-B14F-4D97-AF65-F5344CB8AC3E}">
        <p14:creationId xmlns:p14="http://schemas.microsoft.com/office/powerpoint/2010/main" val="122035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55B2FFD-34AC-188D-3DA6-9D112A4974C8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3CC7798-A203-42B8-B279-885E735B8AD7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56A870B-9D59-75B6-17D9-A046A70BEAD0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E9ADD65-ECBD-6B2D-DF14-55225EC8320B}"/>
              </a:ext>
            </a:extLst>
          </p:cNvPr>
          <p:cNvSpPr txBox="1"/>
          <p:nvPr/>
        </p:nvSpPr>
        <p:spPr>
          <a:xfrm>
            <a:off x="6853645" y="147296"/>
            <a:ext cx="4736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RECURSOS AUTORIZADOS</a:t>
            </a:r>
            <a:endParaRPr kumimoji="0" lang="es-MX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D1EA430-88CE-BD0B-301A-D7DD08999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926224"/>
              </p:ext>
            </p:extLst>
          </p:nvPr>
        </p:nvGraphicFramePr>
        <p:xfrm>
          <a:off x="475980" y="1600200"/>
          <a:ext cx="3181023" cy="292608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D7D31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ED7D31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ED7D31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a:tblPr>
              <a:tblGrid>
                <a:gridCol w="1393825">
                  <a:extLst>
                    <a:ext uri="{9D8B030D-6E8A-4147-A177-3AD203B41FA5}">
                      <a16:colId xmlns:a16="http://schemas.microsoft.com/office/drawing/2014/main" val="3989803502"/>
                    </a:ext>
                  </a:extLst>
                </a:gridCol>
                <a:gridCol w="1787198">
                  <a:extLst>
                    <a:ext uri="{9D8B030D-6E8A-4147-A177-3AD203B41FA5}">
                      <a16:colId xmlns:a16="http://schemas.microsoft.com/office/drawing/2014/main" val="755142484"/>
                    </a:ext>
                  </a:extLst>
                </a:gridCol>
              </a:tblGrid>
              <a:tr h="32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AÑO</a:t>
                      </a:r>
                      <a:endParaRPr lang="es-MX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MONTO (MDP)</a:t>
                      </a:r>
                      <a:endParaRPr lang="es-MX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042098"/>
                  </a:ext>
                </a:extLst>
              </a:tr>
              <a:tr h="307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$105.93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180312"/>
                  </a:ext>
                </a:extLst>
              </a:tr>
              <a:tr h="30738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$299.92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065729"/>
                  </a:ext>
                </a:extLst>
              </a:tr>
              <a:tr h="32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$301.96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772204"/>
                  </a:ext>
                </a:extLst>
              </a:tr>
              <a:tr h="32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$404.82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60482"/>
                  </a:ext>
                </a:extLst>
              </a:tr>
              <a:tr h="32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MX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$513.66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813875"/>
                  </a:ext>
                </a:extLst>
              </a:tr>
              <a:tr h="32343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s-MX" sz="2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$538.08</a:t>
                      </a:r>
                      <a:endParaRPr lang="es-MX" sz="2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680258"/>
                  </a:ext>
                </a:extLst>
              </a:tr>
            </a:tbl>
          </a:graphicData>
        </a:graphic>
      </p:graphicFrame>
      <p:grpSp>
        <p:nvGrpSpPr>
          <p:cNvPr id="10" name="Grupo 9">
            <a:extLst>
              <a:ext uri="{FF2B5EF4-FFF2-40B4-BE49-F238E27FC236}">
                <a16:creationId xmlns:a16="http://schemas.microsoft.com/office/drawing/2014/main" id="{D4681944-231F-0B50-2002-45786F78C89B}"/>
              </a:ext>
            </a:extLst>
          </p:cNvPr>
          <p:cNvGrpSpPr/>
          <p:nvPr/>
        </p:nvGrpSpPr>
        <p:grpSpPr>
          <a:xfrm>
            <a:off x="0" y="252"/>
            <a:ext cx="6096000" cy="954106"/>
            <a:chOff x="809624" y="1283885"/>
            <a:chExt cx="10572751" cy="62950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AF8BFCB-FDF3-ED16-83EA-6F8880CCD8B2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3417CA3-A4F4-40E9-76D6-076CD8F8F23D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F06342B-7ED6-98E9-786A-F4EF0687B727}"/>
              </a:ext>
            </a:extLst>
          </p:cNvPr>
          <p:cNvSpPr/>
          <p:nvPr/>
        </p:nvSpPr>
        <p:spPr>
          <a:xfrm>
            <a:off x="146652" y="-17001"/>
            <a:ext cx="58055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FONDO PARA LA GESTIÓN INTEGRAL DE RIESGOS DE DESASTRES - FOGIRD 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4EDC73F-8A05-AB6D-3E37-655E9837E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93898"/>
              </p:ext>
            </p:extLst>
          </p:nvPr>
        </p:nvGraphicFramePr>
        <p:xfrm>
          <a:off x="239546" y="4646023"/>
          <a:ext cx="3733800" cy="6096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D7D31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ED7D31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ED7D31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a:tblPr>
              <a:tblGrid>
                <a:gridCol w="1636035">
                  <a:extLst>
                    <a:ext uri="{9D8B030D-6E8A-4147-A177-3AD203B41FA5}">
                      <a16:colId xmlns:a16="http://schemas.microsoft.com/office/drawing/2014/main" val="2013679951"/>
                    </a:ext>
                  </a:extLst>
                </a:gridCol>
                <a:gridCol w="2097765">
                  <a:extLst>
                    <a:ext uri="{9D8B030D-6E8A-4147-A177-3AD203B41FA5}">
                      <a16:colId xmlns:a16="http://schemas.microsoft.com/office/drawing/2014/main" val="2270493289"/>
                    </a:ext>
                  </a:extLst>
                </a:gridCol>
              </a:tblGrid>
              <a:tr h="323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4000" b="1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ED7D31">
                          <a:tint val="50000"/>
                        </a:srgbClr>
                      </a:solidFill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D7D31">
                          <a:tint val="50000"/>
                        </a:srgbClr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MX" sz="4000" b="1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$2,164.37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ED7D31">
                          <a:tint val="50000"/>
                        </a:srgbClr>
                      </a:solidFill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solidFill>
                        <a:srgbClr val="ED7D31">
                          <a:tint val="50000"/>
                        </a:srgbClr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859902"/>
                  </a:ext>
                </a:extLst>
              </a:tr>
            </a:tbl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1AECC7F7-20FE-A075-9903-2CB0FD38C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717989"/>
              </p:ext>
            </p:extLst>
          </p:nvPr>
        </p:nvGraphicFramePr>
        <p:xfrm>
          <a:off x="4132983" y="1384636"/>
          <a:ext cx="8059017" cy="525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1063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2B5343-9D31-6FA6-FD34-E556931DA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91"/>
            <a:ext cx="4857750" cy="5477934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E6AD041-ADBD-1943-DF6A-AB7444C24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621361"/>
              </p:ext>
            </p:extLst>
          </p:nvPr>
        </p:nvGraphicFramePr>
        <p:xfrm>
          <a:off x="5035551" y="1160991"/>
          <a:ext cx="7156450" cy="547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B57BEE11-0109-E63F-A8F8-4569880DB94D}"/>
              </a:ext>
            </a:extLst>
          </p:cNvPr>
          <p:cNvGrpSpPr/>
          <p:nvPr/>
        </p:nvGrpSpPr>
        <p:grpSpPr>
          <a:xfrm>
            <a:off x="0" y="-1"/>
            <a:ext cx="6340476" cy="931818"/>
            <a:chOff x="809624" y="1283885"/>
            <a:chExt cx="10572751" cy="62950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AD52F1E-CCAB-F1E6-B0A8-78C7A7D849D9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7E38779-96DF-AF53-6CA9-C87F73E6FB20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6 CuadroTexto">
            <a:extLst>
              <a:ext uri="{FF2B5EF4-FFF2-40B4-BE49-F238E27FC236}">
                <a16:creationId xmlns:a16="http://schemas.microsoft.com/office/drawing/2014/main" id="{BFC8D15C-BFDC-B910-D9AB-70DBAF830C49}"/>
              </a:ext>
            </a:extLst>
          </p:cNvPr>
          <p:cNvSpPr txBox="1"/>
          <p:nvPr/>
        </p:nvSpPr>
        <p:spPr>
          <a:xfrm>
            <a:off x="177801" y="91682"/>
            <a:ext cx="6095999" cy="7694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234">
              <a:defRPr/>
            </a:pPr>
            <a:r>
              <a:rPr lang="es-MX" sz="4400" b="1" dirty="0">
                <a:solidFill>
                  <a:schemeClr val="bg1"/>
                </a:solidFill>
                <a:latin typeface="Calibri"/>
              </a:rPr>
              <a:t>Infraestructura Resiliente</a:t>
            </a:r>
            <a:endParaRPr lang="es-ES" sz="4400" b="1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B030400-9FB6-CA2B-A195-6514D376F26F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05CD03A-1C42-D2BB-0B84-76178DED9532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D571832-7C06-1CAB-D73C-72D25247C2BA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62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FE6F10-C55C-9D6A-424B-7FB70BC88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381" y="1175769"/>
            <a:ext cx="5742754" cy="4770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B69A73-2FF6-0E8D-72F6-4B2DF20DE9E7}"/>
              </a:ext>
            </a:extLst>
          </p:cNvPr>
          <p:cNvSpPr txBox="1"/>
          <p:nvPr/>
        </p:nvSpPr>
        <p:spPr>
          <a:xfrm>
            <a:off x="33343" y="1175768"/>
            <a:ext cx="5949277" cy="4770537"/>
          </a:xfrm>
          <a:prstGeom prst="rect">
            <a:avLst/>
          </a:prstGeom>
          <a:solidFill>
            <a:srgbClr val="B0995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8,660 </a:t>
            </a:r>
            <a:r>
              <a:rPr kumimoji="0" lang="es-MX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alumnos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1,933 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egresados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326 mil 217 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personas con capacitación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614276E-E078-5823-0B3B-9145CBEA7953}"/>
              </a:ext>
            </a:extLst>
          </p:cNvPr>
          <p:cNvGrpSpPr/>
          <p:nvPr/>
        </p:nvGrpSpPr>
        <p:grpSpPr>
          <a:xfrm>
            <a:off x="0" y="0"/>
            <a:ext cx="12192000" cy="911695"/>
            <a:chOff x="809624" y="1283885"/>
            <a:chExt cx="10572751" cy="62950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8167AB1-8758-54DB-D884-3190B680F064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644B489-7C10-C481-7795-0588AF8744E1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75BA3A7-76D6-DD52-E7CD-D97B6FE10647}"/>
              </a:ext>
            </a:extLst>
          </p:cNvPr>
          <p:cNvSpPr/>
          <p:nvPr/>
        </p:nvSpPr>
        <p:spPr>
          <a:xfrm>
            <a:off x="-1" y="12501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ESCUELA NACIONAL DE PROTECCIÓN CIVIL, CAMPUS CHIAPAS</a:t>
            </a:r>
          </a:p>
        </p:txBody>
      </p:sp>
    </p:spTree>
    <p:extLst>
      <p:ext uri="{BB962C8B-B14F-4D97-AF65-F5344CB8AC3E}">
        <p14:creationId xmlns:p14="http://schemas.microsoft.com/office/powerpoint/2010/main" val="1421520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895FEEE-6257-1825-12A1-61AEA42E40BA}"/>
              </a:ext>
            </a:extLst>
          </p:cNvPr>
          <p:cNvGrpSpPr/>
          <p:nvPr/>
        </p:nvGrpSpPr>
        <p:grpSpPr>
          <a:xfrm>
            <a:off x="23479" y="5594143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670FE0E-D522-7063-0136-7B1721A217C6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13A6D6E-5E98-A20E-B4B4-B1FB2B446EEB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FA44A4B7-FAD4-4131-0C96-1709EBFCAA13}"/>
              </a:ext>
            </a:extLst>
          </p:cNvPr>
          <p:cNvGrpSpPr/>
          <p:nvPr/>
        </p:nvGrpSpPr>
        <p:grpSpPr>
          <a:xfrm>
            <a:off x="0" y="0"/>
            <a:ext cx="12192000" cy="911695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FC4343F-4CB5-AACF-CF7B-F9B78EF059C1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5607779-7E46-71DB-A34F-C119C10F1654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5FD05A1D-050D-414D-AE56-07E82550A24E}"/>
              </a:ext>
            </a:extLst>
          </p:cNvPr>
          <p:cNvSpPr/>
          <p:nvPr/>
        </p:nvSpPr>
        <p:spPr>
          <a:xfrm>
            <a:off x="-1" y="12501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ESCUELA NACIONAL DE PROTECCIÓN CIVIL, CAMPUS CHIAPAS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329614-2608-5DC2-B0C6-03D49819E028}"/>
              </a:ext>
            </a:extLst>
          </p:cNvPr>
          <p:cNvSpPr txBox="1"/>
          <p:nvPr/>
        </p:nvSpPr>
        <p:spPr>
          <a:xfrm>
            <a:off x="-1" y="853520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Matrícula al 16 de Octubre de 2023:   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8,660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DEDE865-A458-9561-AC51-D31AF473E8D6}"/>
              </a:ext>
            </a:extLst>
          </p:cNvPr>
          <p:cNvGrpSpPr/>
          <p:nvPr/>
        </p:nvGrpSpPr>
        <p:grpSpPr>
          <a:xfrm>
            <a:off x="-148047" y="1558834"/>
            <a:ext cx="12627429" cy="5050972"/>
            <a:chOff x="53464" y="1837192"/>
            <a:chExt cx="12192000" cy="467790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A2992BD-A193-59DD-D2E5-B67099DB8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023"/>
            <a:stretch/>
          </p:blipFill>
          <p:spPr>
            <a:xfrm>
              <a:off x="53464" y="1837192"/>
              <a:ext cx="12192000" cy="4677908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B9861A6-1D73-AB7F-4602-81C7CEE7DECE}"/>
                </a:ext>
              </a:extLst>
            </p:cNvPr>
            <p:cNvCxnSpPr/>
            <p:nvPr/>
          </p:nvCxnSpPr>
          <p:spPr>
            <a:xfrm>
              <a:off x="219075" y="6515100"/>
              <a:ext cx="37719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0BBA957-3D34-9EE9-9B6A-CF0DCE150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4350" y="6496050"/>
              <a:ext cx="3674807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FA20BEF-7C7A-B42E-04B0-1E317BC9B5CE}"/>
                </a:ext>
              </a:extLst>
            </p:cNvPr>
            <p:cNvCxnSpPr>
              <a:cxnSpLocks/>
            </p:cNvCxnSpPr>
            <p:nvPr/>
          </p:nvCxnSpPr>
          <p:spPr>
            <a:xfrm>
              <a:off x="8420100" y="6505575"/>
              <a:ext cx="3465257" cy="45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12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B5437F28-EBFE-437E-AF5C-E226076FB5A0}"/>
              </a:ext>
            </a:extLst>
          </p:cNvPr>
          <p:cNvGrpSpPr/>
          <p:nvPr/>
        </p:nvGrpSpPr>
        <p:grpSpPr>
          <a:xfrm>
            <a:off x="0" y="0"/>
            <a:ext cx="12192000" cy="911695"/>
            <a:chOff x="809624" y="1283885"/>
            <a:chExt cx="10572751" cy="629508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D4D644F8-38DA-817A-803F-735CAFEC2D48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1AE9399-EE95-73B1-9CBA-4517FE39ED67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E52699E-9BF6-FE24-303E-C2C5478A7ABD}"/>
              </a:ext>
            </a:extLst>
          </p:cNvPr>
          <p:cNvSpPr/>
          <p:nvPr/>
        </p:nvSpPr>
        <p:spPr>
          <a:xfrm>
            <a:off x="-112930" y="79930"/>
            <a:ext cx="12164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Cuatrimestre Septiembre – Diciembre 2023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AC054E-5E11-AB0E-4F57-E29CB0E77060}"/>
              </a:ext>
            </a:extLst>
          </p:cNvPr>
          <p:cNvGrpSpPr/>
          <p:nvPr/>
        </p:nvGrpSpPr>
        <p:grpSpPr>
          <a:xfrm>
            <a:off x="4966447" y="1477510"/>
            <a:ext cx="7010447" cy="5035691"/>
            <a:chOff x="15019" y="2202255"/>
            <a:chExt cx="7040251" cy="4310946"/>
          </a:xfrm>
        </p:grpSpPr>
        <p:grpSp>
          <p:nvGrpSpPr>
            <p:cNvPr id="22" name="Google Shape;481;p19">
              <a:extLst>
                <a:ext uri="{FF2B5EF4-FFF2-40B4-BE49-F238E27FC236}">
                  <a16:creationId xmlns:a16="http://schemas.microsoft.com/office/drawing/2014/main" id="{1489C440-4E84-F133-ACF2-6FA8D4D12BBD}"/>
                </a:ext>
              </a:extLst>
            </p:cNvPr>
            <p:cNvGrpSpPr/>
            <p:nvPr/>
          </p:nvGrpSpPr>
          <p:grpSpPr>
            <a:xfrm>
              <a:off x="15019" y="2202255"/>
              <a:ext cx="7040251" cy="4310946"/>
              <a:chOff x="-291589" y="-27078"/>
              <a:chExt cx="6309629" cy="4170568"/>
            </a:xfrm>
          </p:grpSpPr>
          <p:sp>
            <p:nvSpPr>
              <p:cNvPr id="30" name="Google Shape;482;p19">
                <a:extLst>
                  <a:ext uri="{FF2B5EF4-FFF2-40B4-BE49-F238E27FC236}">
                    <a16:creationId xmlns:a16="http://schemas.microsoft.com/office/drawing/2014/main" id="{216AC2AC-6790-4706-16B4-EE30B6E3F44B}"/>
                  </a:ext>
                </a:extLst>
              </p:cNvPr>
              <p:cNvSpPr/>
              <p:nvPr/>
            </p:nvSpPr>
            <p:spPr>
              <a:xfrm rot="5400000">
                <a:off x="3039719" y="-259749"/>
                <a:ext cx="1590900" cy="205710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  <a:effectLst>
                <a:outerShdw blurRad="40000" dist="23000" dir="5400000" rotWithShape="0">
                  <a:srgbClr val="000000">
                    <a:alpha val="345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83;p19">
                <a:extLst>
                  <a:ext uri="{FF2B5EF4-FFF2-40B4-BE49-F238E27FC236}">
                    <a16:creationId xmlns:a16="http://schemas.microsoft.com/office/drawing/2014/main" id="{9BA75AE3-ADCE-96A2-929B-EA53C251DDF0}"/>
                  </a:ext>
                </a:extLst>
              </p:cNvPr>
              <p:cNvSpPr txBox="1"/>
              <p:nvPr/>
            </p:nvSpPr>
            <p:spPr>
              <a:xfrm>
                <a:off x="2829881" y="264637"/>
                <a:ext cx="1943075" cy="10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07 Asignaturas de </a:t>
                </a: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Maestrías</a:t>
                </a:r>
                <a:endParaRPr sz="2000"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84;p19">
                <a:extLst>
                  <a:ext uri="{FF2B5EF4-FFF2-40B4-BE49-F238E27FC236}">
                    <a16:creationId xmlns:a16="http://schemas.microsoft.com/office/drawing/2014/main" id="{4BDFFFAE-18C3-C8DB-3028-C5AB4D1B49D0}"/>
                  </a:ext>
                </a:extLst>
              </p:cNvPr>
              <p:cNvSpPr/>
              <p:nvPr/>
            </p:nvSpPr>
            <p:spPr>
              <a:xfrm>
                <a:off x="4276840" y="329153"/>
                <a:ext cx="1741200" cy="936000"/>
              </a:xfrm>
              <a:prstGeom prst="rect">
                <a:avLst/>
              </a:prstGeom>
              <a:noFill/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85;p19">
                <a:extLst>
                  <a:ext uri="{FF2B5EF4-FFF2-40B4-BE49-F238E27FC236}">
                    <a16:creationId xmlns:a16="http://schemas.microsoft.com/office/drawing/2014/main" id="{C620CAD8-E0BA-51DC-5492-9346443E0A12}"/>
                  </a:ext>
                </a:extLst>
              </p:cNvPr>
              <p:cNvSpPr/>
              <p:nvPr/>
            </p:nvSpPr>
            <p:spPr>
              <a:xfrm rot="5400000">
                <a:off x="938521" y="-284178"/>
                <a:ext cx="1589400" cy="21036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  <a:effectLst>
                <a:outerShdw blurRad="40000" dist="23000" dir="5400000" rotWithShape="0">
                  <a:srgbClr val="000000">
                    <a:alpha val="345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86;p19">
                <a:extLst>
                  <a:ext uri="{FF2B5EF4-FFF2-40B4-BE49-F238E27FC236}">
                    <a16:creationId xmlns:a16="http://schemas.microsoft.com/office/drawing/2014/main" id="{F7D9281D-4E9B-C530-C5A8-27C9A4C861A5}"/>
                  </a:ext>
                </a:extLst>
              </p:cNvPr>
              <p:cNvSpPr txBox="1"/>
              <p:nvPr/>
            </p:nvSpPr>
            <p:spPr>
              <a:xfrm>
                <a:off x="853704" y="265506"/>
                <a:ext cx="1737600" cy="105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06 Asignaturas de Doctorados</a:t>
                </a:r>
                <a:endParaRPr sz="2000"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87;p19">
                <a:extLst>
                  <a:ext uri="{FF2B5EF4-FFF2-40B4-BE49-F238E27FC236}">
                    <a16:creationId xmlns:a16="http://schemas.microsoft.com/office/drawing/2014/main" id="{6F7BD004-6B1A-143A-8F85-940FCC771FA3}"/>
                  </a:ext>
                </a:extLst>
              </p:cNvPr>
              <p:cNvSpPr/>
              <p:nvPr/>
            </p:nvSpPr>
            <p:spPr>
              <a:xfrm rot="5400000">
                <a:off x="-68000" y="991220"/>
                <a:ext cx="1629000" cy="207617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chemeClr val="accent6"/>
                </a:solidFill>
              </a:ln>
              <a:effectLst>
                <a:outerShdw blurRad="40000" dist="23000" dir="5400000" rotWithShape="0">
                  <a:srgbClr val="000000">
                    <a:alpha val="345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88;p19">
                <a:extLst>
                  <a:ext uri="{FF2B5EF4-FFF2-40B4-BE49-F238E27FC236}">
                    <a16:creationId xmlns:a16="http://schemas.microsoft.com/office/drawing/2014/main" id="{52AF3934-2481-EF98-8F86-AA434620B442}"/>
                  </a:ext>
                </a:extLst>
              </p:cNvPr>
              <p:cNvSpPr txBox="1"/>
              <p:nvPr/>
            </p:nvSpPr>
            <p:spPr>
              <a:xfrm>
                <a:off x="-183510" y="1515071"/>
                <a:ext cx="1890576" cy="108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200" tIns="76200" rIns="76200" bIns="762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135 Asignaturas en Licenciaturas presenciales </a:t>
                </a:r>
                <a:endParaRPr sz="1800"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89;p19">
                <a:extLst>
                  <a:ext uri="{FF2B5EF4-FFF2-40B4-BE49-F238E27FC236}">
                    <a16:creationId xmlns:a16="http://schemas.microsoft.com/office/drawing/2014/main" id="{92D92972-3BAA-354F-DB44-0466613B5909}"/>
                  </a:ext>
                </a:extLst>
              </p:cNvPr>
              <p:cNvSpPr/>
              <p:nvPr/>
            </p:nvSpPr>
            <p:spPr>
              <a:xfrm>
                <a:off x="401204" y="1724834"/>
                <a:ext cx="1685100" cy="936000"/>
              </a:xfrm>
              <a:prstGeom prst="rect">
                <a:avLst/>
              </a:prstGeom>
              <a:noFill/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90;p19">
                <a:extLst>
                  <a:ext uri="{FF2B5EF4-FFF2-40B4-BE49-F238E27FC236}">
                    <a16:creationId xmlns:a16="http://schemas.microsoft.com/office/drawing/2014/main" id="{8F2F34F2-1873-8921-C829-B68A404631FA}"/>
                  </a:ext>
                </a:extLst>
              </p:cNvPr>
              <p:cNvSpPr/>
              <p:nvPr/>
            </p:nvSpPr>
            <p:spPr>
              <a:xfrm rot="5400000">
                <a:off x="1996404" y="956350"/>
                <a:ext cx="1629000" cy="21036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  <a:effectLst>
                <a:outerShdw blurRad="40000" dist="23000" dir="5400000" rotWithShape="0">
                  <a:srgbClr val="000000">
                    <a:alpha val="345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91;p19">
                <a:extLst>
                  <a:ext uri="{FF2B5EF4-FFF2-40B4-BE49-F238E27FC236}">
                    <a16:creationId xmlns:a16="http://schemas.microsoft.com/office/drawing/2014/main" id="{E6FCC69D-0013-BD93-3306-B1D7D6C810FE}"/>
                  </a:ext>
                </a:extLst>
              </p:cNvPr>
              <p:cNvSpPr txBox="1"/>
              <p:nvPr/>
            </p:nvSpPr>
            <p:spPr>
              <a:xfrm>
                <a:off x="1957503" y="1531665"/>
                <a:ext cx="1835440" cy="11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45 Asignaturas en Licenciaturas presencial Sábados</a:t>
                </a:r>
                <a:endParaRPr sz="1800"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94;p19">
                <a:extLst>
                  <a:ext uri="{FF2B5EF4-FFF2-40B4-BE49-F238E27FC236}">
                    <a16:creationId xmlns:a16="http://schemas.microsoft.com/office/drawing/2014/main" id="{F897FAA7-0A9C-4DF2-8E9E-E0A2335AB79F}"/>
                  </a:ext>
                </a:extLst>
              </p:cNvPr>
              <p:cNvSpPr/>
              <p:nvPr/>
            </p:nvSpPr>
            <p:spPr>
              <a:xfrm>
                <a:off x="4276840" y="3161019"/>
                <a:ext cx="1741200" cy="936000"/>
              </a:xfrm>
              <a:prstGeom prst="rect">
                <a:avLst/>
              </a:prstGeom>
              <a:noFill/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95;p19">
                <a:extLst>
                  <a:ext uri="{FF2B5EF4-FFF2-40B4-BE49-F238E27FC236}">
                    <a16:creationId xmlns:a16="http://schemas.microsoft.com/office/drawing/2014/main" id="{02FFEAD7-97E5-31EE-10EC-783B7FF93483}"/>
                  </a:ext>
                </a:extLst>
              </p:cNvPr>
              <p:cNvSpPr/>
              <p:nvPr/>
            </p:nvSpPr>
            <p:spPr>
              <a:xfrm rot="5400000">
                <a:off x="955943" y="2278989"/>
                <a:ext cx="1671900" cy="205710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  <a:effectLst>
                <a:outerShdw blurRad="40000" dist="23000" dir="5400000" rotWithShape="0">
                  <a:srgbClr val="000000">
                    <a:alpha val="345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96;p19">
                <a:extLst>
                  <a:ext uri="{FF2B5EF4-FFF2-40B4-BE49-F238E27FC236}">
                    <a16:creationId xmlns:a16="http://schemas.microsoft.com/office/drawing/2014/main" id="{BB7D53EF-649F-AECB-5B4C-591926CC6CED}"/>
                  </a:ext>
                </a:extLst>
              </p:cNvPr>
              <p:cNvSpPr txBox="1"/>
              <p:nvPr/>
            </p:nvSpPr>
            <p:spPr>
              <a:xfrm>
                <a:off x="965182" y="2678312"/>
                <a:ext cx="1737600" cy="11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r>
                  <a:rPr lang="es-MX" sz="2000" b="1" dirty="0">
                    <a:latin typeface="Arial"/>
                    <a:ea typeface="Arial"/>
                    <a:cs typeface="Arial"/>
                    <a:sym typeface="Arial"/>
                  </a:rPr>
                  <a:t>08 Diplomados</a:t>
                </a:r>
                <a:endParaRPr sz="1800"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490;p19">
              <a:extLst>
                <a:ext uri="{FF2B5EF4-FFF2-40B4-BE49-F238E27FC236}">
                  <a16:creationId xmlns:a16="http://schemas.microsoft.com/office/drawing/2014/main" id="{B594D2F9-3A34-0F23-4B9A-94E9E395C864}"/>
                </a:ext>
              </a:extLst>
            </p:cNvPr>
            <p:cNvSpPr/>
            <p:nvPr/>
          </p:nvSpPr>
          <p:spPr>
            <a:xfrm rot="5400000">
              <a:off x="5037149" y="3115015"/>
              <a:ext cx="1683831" cy="234718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A45B9E8-8085-0BB0-D62C-748202DE0E2D}"/>
                </a:ext>
              </a:extLst>
            </p:cNvPr>
            <p:cNvSpPr txBox="1"/>
            <p:nvPr/>
          </p:nvSpPr>
          <p:spPr>
            <a:xfrm>
              <a:off x="4830539" y="3744543"/>
              <a:ext cx="22189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35 Asignaturas en Licenciaturas vía remota </a:t>
              </a:r>
            </a:p>
            <a:p>
              <a:pPr algn="ctr"/>
              <a:r>
                <a:rPr lang="es-MX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Sábados</a:t>
              </a:r>
            </a:p>
          </p:txBody>
        </p:sp>
        <p:sp>
          <p:nvSpPr>
            <p:cNvPr id="29" name="Google Shape;495;p19">
              <a:extLst>
                <a:ext uri="{FF2B5EF4-FFF2-40B4-BE49-F238E27FC236}">
                  <a16:creationId xmlns:a16="http://schemas.microsoft.com/office/drawing/2014/main" id="{A7B9C0E8-E729-5412-E433-51EEDE10F425}"/>
                </a:ext>
              </a:extLst>
            </p:cNvPr>
            <p:cNvSpPr/>
            <p:nvPr/>
          </p:nvSpPr>
          <p:spPr>
            <a:xfrm rot="5400000">
              <a:off x="3874798" y="4374479"/>
              <a:ext cx="1728175" cy="246038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 w="28575">
              <a:solidFill>
                <a:srgbClr val="990000"/>
              </a:solidFill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vert="vert270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MX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14 cursos cortos de capacitación</a:t>
              </a:r>
              <a:endParaRPr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4FCFDC35-4094-3668-9F84-F3DF6E1EE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25"/>
          <a:stretch/>
        </p:blipFill>
        <p:spPr>
          <a:xfrm>
            <a:off x="0" y="911695"/>
            <a:ext cx="4865601" cy="57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B4011CB-9C2D-2A7A-6B97-A22D4A93AFF9}"/>
              </a:ext>
            </a:extLst>
          </p:cNvPr>
          <p:cNvSpPr txBox="1"/>
          <p:nvPr/>
        </p:nvSpPr>
        <p:spPr>
          <a:xfrm>
            <a:off x="6602067" y="751500"/>
            <a:ext cx="57824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Unidades vehiculares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851,853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Unidades médicas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1,364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Unidades económicas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182,740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67A9AE-A954-8CC5-E1DC-2F41187758E1}"/>
              </a:ext>
            </a:extLst>
          </p:cNvPr>
          <p:cNvSpPr txBox="1"/>
          <p:nvPr/>
        </p:nvSpPr>
        <p:spPr>
          <a:xfrm>
            <a:off x="76067" y="751500"/>
            <a:ext cx="683287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Viviendas habitadas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1’283,529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Escuelas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20,784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Alumnos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2’078,540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Carreteras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23,450 </a:t>
            </a:r>
            <a:r>
              <a:rPr kumimoji="0" lang="es-MX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Aeropuertos</a:t>
            </a: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 Internacionales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AF84D3B-640B-13C1-56DC-1DFB72FA84B1}"/>
              </a:ext>
            </a:extLst>
          </p:cNvPr>
          <p:cNvGrpSpPr/>
          <p:nvPr/>
        </p:nvGrpSpPr>
        <p:grpSpPr>
          <a:xfrm>
            <a:off x="0" y="0"/>
            <a:ext cx="6229911" cy="935092"/>
            <a:chOff x="809624" y="1283885"/>
            <a:chExt cx="10572751" cy="62950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2F865BC-4DFD-E33D-BE95-5C9098D1BF7E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FA47CA1-5BAD-3FAE-C2C3-19CE1ED7E9CD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1FC5B77-49B6-86EF-3552-4069B81956CC}"/>
              </a:ext>
            </a:extLst>
          </p:cNvPr>
          <p:cNvSpPr/>
          <p:nvPr/>
        </p:nvSpPr>
        <p:spPr>
          <a:xfrm>
            <a:off x="96063" y="23112"/>
            <a:ext cx="6037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Qué Protegemos?</a:t>
            </a:r>
            <a:endParaRPr kumimoji="0" lang="es-MX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9DB481B-7DF0-82B3-EEF0-F5E15411F2E9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100AE05-AEB1-3ECB-B95B-7CD29CF4877B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742DD2C-342E-0E9C-A6B5-452EFD0A72E1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127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C2606B3-E5BF-C97B-0C2E-E673050A2991}"/>
              </a:ext>
            </a:extLst>
          </p:cNvPr>
          <p:cNvGrpSpPr/>
          <p:nvPr/>
        </p:nvGrpSpPr>
        <p:grpSpPr>
          <a:xfrm>
            <a:off x="1" y="904"/>
            <a:ext cx="5905060" cy="1017513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025536E-C64D-4AED-A4AD-6AC758227132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6FAE297-60D4-BC64-D7EE-B9F4C95859E2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3749E06-8587-F3A8-AFB1-6FBD4ED3C1F1}"/>
              </a:ext>
            </a:extLst>
          </p:cNvPr>
          <p:cNvSpPr/>
          <p:nvPr/>
        </p:nvSpPr>
        <p:spPr>
          <a:xfrm>
            <a:off x="166257" y="129924"/>
            <a:ext cx="6244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Diplomados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(Virtuales)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2439FE-E3C2-04C1-96A0-93FF9A99B589}"/>
              </a:ext>
            </a:extLst>
          </p:cNvPr>
          <p:cNvSpPr txBox="1"/>
          <p:nvPr/>
        </p:nvSpPr>
        <p:spPr>
          <a:xfrm>
            <a:off x="-17417" y="1366668"/>
            <a:ext cx="59050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MX" sz="3600" dirty="0">
                <a:solidFill>
                  <a:schemeClr val="tx1"/>
                </a:solidFill>
              </a:rPr>
              <a:t>Integración de Programas Internos de Protección Civil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MX" sz="3600" dirty="0">
                <a:solidFill>
                  <a:schemeClr val="tx1"/>
                </a:solidFill>
              </a:rPr>
              <a:t>Gestión de Riesgos de Desastres y Resiliencia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MX" sz="3600" dirty="0">
                <a:solidFill>
                  <a:schemeClr val="tx1"/>
                </a:solidFill>
              </a:rPr>
              <a:t>Resiliencia y Reducción de Riesgos de Desastres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MX" sz="3600" dirty="0">
                <a:solidFill>
                  <a:schemeClr val="tx1"/>
                </a:solidFill>
              </a:rPr>
              <a:t>Seguros Catastróficos y Administración de Riesgos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30E946-FE14-0682-46CB-C890FB25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8" y="0"/>
            <a:ext cx="6317672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14BA731-CD32-7F8E-37E5-5242C2853927}"/>
              </a:ext>
            </a:extLst>
          </p:cNvPr>
          <p:cNvGrpSpPr/>
          <p:nvPr/>
        </p:nvGrpSpPr>
        <p:grpSpPr>
          <a:xfrm>
            <a:off x="-1" y="0"/>
            <a:ext cx="5399922" cy="1045449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B48FA70-B028-611C-100F-2DF4E1C69505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5BC4BBF-66FF-F646-C4A2-9F720582AE4F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52F16DA9-4123-CC7F-30A1-4C975299B1FC}"/>
              </a:ext>
            </a:extLst>
          </p:cNvPr>
          <p:cNvSpPr/>
          <p:nvPr/>
        </p:nvSpPr>
        <p:spPr>
          <a:xfrm>
            <a:off x="-3" y="-30754"/>
            <a:ext cx="5399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Licenciaturas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F1F18E-C847-CDE3-0E14-E1755307947C}"/>
              </a:ext>
            </a:extLst>
          </p:cNvPr>
          <p:cNvSpPr txBox="1"/>
          <p:nvPr/>
        </p:nvSpPr>
        <p:spPr>
          <a:xfrm>
            <a:off x="-1" y="1259175"/>
            <a:ext cx="53999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tx1"/>
                </a:solidFill>
              </a:rPr>
              <a:t>Protecci</a:t>
            </a:r>
            <a:r>
              <a:rPr lang="es-ES" sz="4800" dirty="0"/>
              <a:t>ón Civil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s-ES" dirty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tx1"/>
                </a:solidFill>
              </a:rPr>
              <a:t>Urgencias Médicas Prehospitalarias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s-ES" dirty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tx1"/>
                </a:solidFill>
              </a:rPr>
              <a:t>Protección Civil y Piloto Aviador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5AF026D-C4FF-8E75-E395-99BD483C3545}"/>
              </a:ext>
            </a:extLst>
          </p:cNvPr>
          <p:cNvGrpSpPr/>
          <p:nvPr/>
        </p:nvGrpSpPr>
        <p:grpSpPr>
          <a:xfrm>
            <a:off x="5399922" y="0"/>
            <a:ext cx="6792077" cy="6644640"/>
            <a:chOff x="5399922" y="148212"/>
            <a:chExt cx="6792077" cy="567660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98004B8-7D96-8223-6531-488E802B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9922" y="148212"/>
              <a:ext cx="3582534" cy="567660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ACE851E-590D-31EC-5158-4FFC4BB6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3068" y="148213"/>
              <a:ext cx="3238931" cy="301561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C6A966B-985E-EB34-B8E7-4CA25E395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2455" y="3157586"/>
              <a:ext cx="3209543" cy="2667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272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1585304-220D-3501-95B3-6FC8400A2D8E}"/>
              </a:ext>
            </a:extLst>
          </p:cNvPr>
          <p:cNvGrpSpPr/>
          <p:nvPr/>
        </p:nvGrpSpPr>
        <p:grpSpPr>
          <a:xfrm>
            <a:off x="0" y="908"/>
            <a:ext cx="5399922" cy="1045449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D080766-ACA7-AC5E-9F79-AF27B55F2852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EDE2D59-8C7B-2F36-B424-F89A9E262D3F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CEDB1BD9-B27E-76B0-8719-FC13B861ED48}"/>
              </a:ext>
            </a:extLst>
          </p:cNvPr>
          <p:cNvSpPr/>
          <p:nvPr/>
        </p:nvSpPr>
        <p:spPr>
          <a:xfrm>
            <a:off x="0" y="26290"/>
            <a:ext cx="5399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Maestrías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445F-FB1E-7107-960C-D9A0E61F2C17}"/>
              </a:ext>
            </a:extLst>
          </p:cNvPr>
          <p:cNvSpPr txBox="1"/>
          <p:nvPr/>
        </p:nvSpPr>
        <p:spPr>
          <a:xfrm>
            <a:off x="-1" y="1068931"/>
            <a:ext cx="53999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4400" dirty="0">
                <a:solidFill>
                  <a:schemeClr val="tx1"/>
                </a:solidFill>
              </a:rPr>
              <a:t>Gestión Integral de Riesgos y Protección Civil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4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4400" dirty="0"/>
              <a:t>Cambio Climático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44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4400" dirty="0">
                <a:solidFill>
                  <a:schemeClr val="tx1"/>
                </a:solidFill>
              </a:rPr>
              <a:t>Desarrollo Humano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A60D8B-F189-1527-5758-4FC3C47A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22" y="0"/>
            <a:ext cx="6792078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1585304-220D-3501-95B3-6FC8400A2D8E}"/>
              </a:ext>
            </a:extLst>
          </p:cNvPr>
          <p:cNvGrpSpPr/>
          <p:nvPr/>
        </p:nvGrpSpPr>
        <p:grpSpPr>
          <a:xfrm>
            <a:off x="0" y="908"/>
            <a:ext cx="5399921" cy="1045449"/>
            <a:chOff x="809624" y="1283885"/>
            <a:chExt cx="10572751" cy="62950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D080766-ACA7-AC5E-9F79-AF27B55F2852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EDE2D59-8C7B-2F36-B424-F89A9E262D3F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CEDB1BD9-B27E-76B0-8719-FC13B861ED48}"/>
              </a:ext>
            </a:extLst>
          </p:cNvPr>
          <p:cNvSpPr/>
          <p:nvPr/>
        </p:nvSpPr>
        <p:spPr>
          <a:xfrm>
            <a:off x="0" y="26290"/>
            <a:ext cx="5399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445F-FB1E-7107-960C-D9A0E61F2C17}"/>
              </a:ext>
            </a:extLst>
          </p:cNvPr>
          <p:cNvSpPr txBox="1"/>
          <p:nvPr/>
        </p:nvSpPr>
        <p:spPr>
          <a:xfrm>
            <a:off x="-1" y="1068931"/>
            <a:ext cx="5399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4400" dirty="0">
                <a:solidFill>
                  <a:schemeClr val="tx1"/>
                </a:solidFill>
              </a:rPr>
              <a:t>Gestión Integral de Riesgos y Protecci</a:t>
            </a:r>
            <a:r>
              <a:rPr lang="es-ES" sz="4400" dirty="0"/>
              <a:t>ón Civil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s-ES" sz="4400" dirty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4400" dirty="0">
                <a:solidFill>
                  <a:schemeClr val="tx1"/>
                </a:solidFill>
              </a:rPr>
              <a:t>Valuación y Transferencia de Riesgos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518AE95-1FD9-7D79-B762-9E2E2E99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22" y="0"/>
            <a:ext cx="6792078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3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975C61-BDC4-F1AE-0877-13ED929C2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/>
          <a:stretch/>
        </p:blipFill>
        <p:spPr>
          <a:xfrm>
            <a:off x="0" y="0"/>
            <a:ext cx="12192000" cy="66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17797128-F541-59BF-E377-E26D2626A4CB}"/>
              </a:ext>
            </a:extLst>
          </p:cNvPr>
          <p:cNvGrpSpPr/>
          <p:nvPr/>
        </p:nvGrpSpPr>
        <p:grpSpPr>
          <a:xfrm>
            <a:off x="0" y="0"/>
            <a:ext cx="5125295" cy="935092"/>
            <a:chOff x="809624" y="1283885"/>
            <a:chExt cx="10572751" cy="6295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A3E02B8-4E7B-9C37-7EFC-7217DE17117E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B09638B-8C87-6090-1871-6F462954EA09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2 CuadroTexto">
            <a:extLst>
              <a:ext uri="{FF2B5EF4-FFF2-40B4-BE49-F238E27FC236}">
                <a16:creationId xmlns:a16="http://schemas.microsoft.com/office/drawing/2014/main" id="{FC222257-C336-6A78-F66B-F8BA66E9269F}"/>
              </a:ext>
            </a:extLst>
          </p:cNvPr>
          <p:cNvSpPr txBox="1"/>
          <p:nvPr/>
        </p:nvSpPr>
        <p:spPr>
          <a:xfrm>
            <a:off x="1" y="1321655"/>
            <a:ext cx="63833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Chiapas </a:t>
            </a:r>
            <a:r>
              <a:rPr kumimoji="0" lang="es-MX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 el 30%  del agua superficial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1450" marR="0" lvl="0" indent="-17145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dos ríos más caudalosos, el </a:t>
            </a:r>
            <a:r>
              <a:rPr kumimoji="0" lang="es-MX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Usumacinta y el Grijalva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1450" marR="0" lvl="0" indent="-17145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áreas naturales protegidas.</a:t>
            </a:r>
          </a:p>
          <a:p>
            <a:pPr marL="171450" marR="0" lvl="0" indent="-17145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44.2% 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superficie cubierta por vegetación.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260952-905A-F9E2-5A38-3C3B67A67F44}"/>
              </a:ext>
            </a:extLst>
          </p:cNvPr>
          <p:cNvSpPr/>
          <p:nvPr/>
        </p:nvSpPr>
        <p:spPr>
          <a:xfrm>
            <a:off x="307570" y="52048"/>
            <a:ext cx="4510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Medio Ambiente</a:t>
            </a:r>
            <a:endParaRPr kumimoji="0" lang="es-MX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12EB77-8129-505A-B8B8-33F1227B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400" y="1"/>
            <a:ext cx="5096082" cy="6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89744E5-EAE8-5FF2-23A6-098AA839F1EA}"/>
              </a:ext>
            </a:extLst>
          </p:cNvPr>
          <p:cNvGrpSpPr/>
          <p:nvPr/>
        </p:nvGrpSpPr>
        <p:grpSpPr>
          <a:xfrm>
            <a:off x="5307068" y="-6830"/>
            <a:ext cx="6976939" cy="6712430"/>
            <a:chOff x="9962" y="7914"/>
            <a:chExt cx="8451649" cy="685008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50FC70F-2A3E-6581-4165-C21C3D1E9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" b="96700" l="2189" r="98085">
                          <a14:foregroundMark x1="8755" y1="31848" x2="6430" y2="47195"/>
                          <a14:foregroundMark x1="2189" y1="44059" x2="3557" y2="53300"/>
                          <a14:foregroundMark x1="24350" y1="4455" x2="25581" y2="8251"/>
                          <a14:foregroundMark x1="56635" y1="3630" x2="60739" y2="2970"/>
                          <a14:foregroundMark x1="22845" y1="2310" x2="27360" y2="1815"/>
                          <a14:foregroundMark x1="48564" y1="91914" x2="51984" y2="96700"/>
                          <a14:foregroundMark x1="52394" y1="82508" x2="55404" y2="82508"/>
                          <a14:foregroundMark x1="52804" y1="80198" x2="54036" y2="81353"/>
                          <a14:foregroundMark x1="55404" y1="82343" x2="55130" y2="85149"/>
                          <a14:foregroundMark x1="55677" y1="82673" x2="54720" y2="81848"/>
                          <a14:foregroundMark x1="90698" y1="43729" x2="92886" y2="52310"/>
                          <a14:foregroundMark x1="96854" y1="46535" x2="97538" y2="54950"/>
                          <a14:foregroundMark x1="98085" y1="45545" x2="97811" y2="48845"/>
                          <a14:foregroundMark x1="97674" y1="45875" x2="91382" y2="41749"/>
                          <a14:foregroundMark x1="91382" y1="41749" x2="86731" y2="34983"/>
                          <a14:foregroundMark x1="86731" y1="34983" x2="83037" y2="33663"/>
                          <a14:foregroundMark x1="92066" y1="41254" x2="85226" y2="33828"/>
                          <a14:foregroundMark x1="87415" y1="35149" x2="92066" y2="41089"/>
                          <a14:foregroundMark x1="92066" y1="41089" x2="92066" y2="41089"/>
                          <a14:foregroundMark x1="91792" y1="41254" x2="87141" y2="35314"/>
                          <a14:foregroundMark x1="87141" y1="35314" x2="87141" y2="35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2" y="7914"/>
              <a:ext cx="8451649" cy="685008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CE9FAF7-D7E8-7ED5-A99A-796B137E6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150" y="692921"/>
              <a:ext cx="892133" cy="759387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D5BED338-2CBA-5E15-4B56-A14A2A53F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30" r="22772">
                        <a14:foregroundMark x1="12143" y1="66234" x2="11071" y2="66234"/>
                        <a14:foregroundMark x1="12857" y1="70130" x2="13214" y2="79870"/>
                        <a14:foregroundMark x1="14643" y1="80519" x2="14286" y2="88312"/>
                        <a14:foregroundMark x1="10357" y1="70130" x2="12857" y2="80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4698"/>
          <a:stretch/>
        </p:blipFill>
        <p:spPr>
          <a:xfrm>
            <a:off x="10233822" y="5174571"/>
            <a:ext cx="673693" cy="14666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7EAE1B9-F177-67F5-86BA-0FF1A9C92FDA}"/>
              </a:ext>
            </a:extLst>
          </p:cNvPr>
          <p:cNvSpPr txBox="1"/>
          <p:nvPr/>
        </p:nvSpPr>
        <p:spPr>
          <a:xfrm>
            <a:off x="9849335" y="532466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338531-5B33-B6E4-0FA9-6C31D7280452}"/>
              </a:ext>
            </a:extLst>
          </p:cNvPr>
          <p:cNvSpPr txBox="1"/>
          <p:nvPr/>
        </p:nvSpPr>
        <p:spPr>
          <a:xfrm>
            <a:off x="9698098" y="586388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164208-F324-18BD-F77F-8FA3ECDFBB08}"/>
              </a:ext>
            </a:extLst>
          </p:cNvPr>
          <p:cNvSpPr txBox="1"/>
          <p:nvPr/>
        </p:nvSpPr>
        <p:spPr>
          <a:xfrm>
            <a:off x="6174709" y="1418161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Chichón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000955-9BE9-879B-E0CF-F3E626195974}"/>
              </a:ext>
            </a:extLst>
          </p:cNvPr>
          <p:cNvSpPr txBox="1"/>
          <p:nvPr/>
        </p:nvSpPr>
        <p:spPr>
          <a:xfrm>
            <a:off x="8567420" y="5618963"/>
            <a:ext cx="8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Tacaná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027A5A6-ED40-020B-29BF-F73ED2697933}"/>
              </a:ext>
            </a:extLst>
          </p:cNvPr>
          <p:cNvSpPr/>
          <p:nvPr/>
        </p:nvSpPr>
        <p:spPr>
          <a:xfrm>
            <a:off x="134535" y="1600666"/>
            <a:ext cx="53894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Hidrometeorológicos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Huracanes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Tormentas Tropicales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 Frentes Fríos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Inundaciones Fluviales y Pluviales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3F6C8E-D3A9-03DE-241F-D406FF4DF5F6}"/>
              </a:ext>
            </a:extLst>
          </p:cNvPr>
          <p:cNvSpPr/>
          <p:nvPr/>
        </p:nvSpPr>
        <p:spPr>
          <a:xfrm>
            <a:off x="134535" y="3590376"/>
            <a:ext cx="53894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Geológicos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Sismos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Movimiento de Laderas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Volcanes </a:t>
            </a:r>
            <a:endParaRPr kumimoji="0" lang="es-ES" sz="2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0E1166-3035-3BD7-7750-E319BADF075B}"/>
              </a:ext>
            </a:extLst>
          </p:cNvPr>
          <p:cNvSpPr/>
          <p:nvPr/>
        </p:nvSpPr>
        <p:spPr>
          <a:xfrm>
            <a:off x="134535" y="5185826"/>
            <a:ext cx="5389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Químicos - Tecnológicos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Incendios Forestales y Pastizales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EA50B67-6F0D-ADC6-C68B-7164601B4964}"/>
              </a:ext>
            </a:extLst>
          </p:cNvPr>
          <p:cNvSpPr/>
          <p:nvPr/>
        </p:nvSpPr>
        <p:spPr>
          <a:xfrm>
            <a:off x="3522163" y="5169834"/>
            <a:ext cx="5389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Antrópicos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600" dirty="0">
                <a:latin typeface="Arial Narrow" pitchFamily="34" charset="0"/>
                <a:cs typeface="Arial" panose="020B0604020202020204" pitchFamily="34" charset="0"/>
              </a:rPr>
              <a:t>Migración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A8AE0FF-0A1C-8F1B-A219-492816C564AF}"/>
              </a:ext>
            </a:extLst>
          </p:cNvPr>
          <p:cNvGrpSpPr/>
          <p:nvPr/>
        </p:nvGrpSpPr>
        <p:grpSpPr>
          <a:xfrm>
            <a:off x="0" y="-6830"/>
            <a:ext cx="5138058" cy="932377"/>
            <a:chOff x="809624" y="1283885"/>
            <a:chExt cx="10572751" cy="62950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A122F6B-8E7C-3659-4082-E99E0E242C19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BFCA31E-A8D2-110C-B190-A7A7D7E3D7BD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36B7AB0-0384-1449-01B0-89A51705F139}"/>
              </a:ext>
            </a:extLst>
          </p:cNvPr>
          <p:cNvSpPr/>
          <p:nvPr/>
        </p:nvSpPr>
        <p:spPr>
          <a:xfrm>
            <a:off x="0" y="29795"/>
            <a:ext cx="51380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Principales Peligros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CF7E7B2-1653-968A-71B0-EE15DCD873FE}"/>
              </a:ext>
            </a:extLst>
          </p:cNvPr>
          <p:cNvSpPr txBox="1"/>
          <p:nvPr/>
        </p:nvSpPr>
        <p:spPr>
          <a:xfrm>
            <a:off x="10865675" y="5524380"/>
            <a:ext cx="1326325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Activos</a:t>
            </a:r>
          </a:p>
          <a:p>
            <a:endParaRPr lang="es-MX" sz="1100" b="1" dirty="0"/>
          </a:p>
          <a:p>
            <a:r>
              <a:rPr lang="es-MX" sz="2400" b="1" dirty="0"/>
              <a:t>Inactivos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B92087-C1AC-149E-1B86-09D45FCEDBA9}"/>
              </a:ext>
            </a:extLst>
          </p:cNvPr>
          <p:cNvSpPr txBox="1"/>
          <p:nvPr/>
        </p:nvSpPr>
        <p:spPr>
          <a:xfrm>
            <a:off x="10207514" y="4985154"/>
            <a:ext cx="131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/>
              <a:t>Volcanes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9019AB3-7BB3-F029-D455-3959183CFF2D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2FD6925B-1029-A82F-C99A-F327806FB2BF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812121F2-D1E6-B2DC-E665-A5271795F109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15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13A662-E561-A44D-86E5-652ECED77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68" b="7582"/>
          <a:stretch/>
        </p:blipFill>
        <p:spPr>
          <a:xfrm>
            <a:off x="-2" y="936229"/>
            <a:ext cx="12192001" cy="570507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C178BB9-3975-D8E5-7355-98BD1611988D}"/>
              </a:ext>
            </a:extLst>
          </p:cNvPr>
          <p:cNvGrpSpPr/>
          <p:nvPr/>
        </p:nvGrpSpPr>
        <p:grpSpPr>
          <a:xfrm>
            <a:off x="-1" y="1137"/>
            <a:ext cx="12192000" cy="935092"/>
            <a:chOff x="809624" y="1283885"/>
            <a:chExt cx="10572751" cy="6295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811DC49-8BAC-4755-5DDF-8F1A99E04629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5D85DDA-72FD-846F-85E4-E33DDA42CB8C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C411E8A0-6206-C43E-04FC-40DB78DB55D3}"/>
              </a:ext>
            </a:extLst>
          </p:cNvPr>
          <p:cNvSpPr/>
          <p:nvPr/>
        </p:nvSpPr>
        <p:spPr>
          <a:xfrm>
            <a:off x="-3" y="134543"/>
            <a:ext cx="12192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Áreas de formación de ciclones tropicales - Zona </a:t>
            </a:r>
            <a:r>
              <a:rPr kumimoji="0" lang="es-MX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Ciclogenética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F36E0D2-52BF-8381-770C-BE542DBBB25E}"/>
              </a:ext>
            </a:extLst>
          </p:cNvPr>
          <p:cNvSpPr/>
          <p:nvPr/>
        </p:nvSpPr>
        <p:spPr>
          <a:xfrm>
            <a:off x="-1" y="2654711"/>
            <a:ext cx="5486401" cy="2866524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EC8585-66BC-EF2F-28C4-FA8D27E89233}"/>
              </a:ext>
            </a:extLst>
          </p:cNvPr>
          <p:cNvSpPr/>
          <p:nvPr/>
        </p:nvSpPr>
        <p:spPr>
          <a:xfrm>
            <a:off x="2661769" y="4004609"/>
            <a:ext cx="94130" cy="739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8A889C-90B9-4595-55BF-561E86BBFC3D}"/>
              </a:ext>
            </a:extLst>
          </p:cNvPr>
          <p:cNvSpPr txBox="1"/>
          <p:nvPr/>
        </p:nvSpPr>
        <p:spPr>
          <a:xfrm>
            <a:off x="2197539" y="401444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Chiapas</a:t>
            </a:r>
          </a:p>
        </p:txBody>
      </p:sp>
    </p:spTree>
    <p:extLst>
      <p:ext uri="{BB962C8B-B14F-4D97-AF65-F5344CB8AC3E}">
        <p14:creationId xmlns:p14="http://schemas.microsoft.com/office/powerpoint/2010/main" val="19688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DB249B-1BA3-86E1-B6D4-EB0D68C8F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0" t="19804" r="12623" b="11373"/>
          <a:stretch/>
        </p:blipFill>
        <p:spPr>
          <a:xfrm>
            <a:off x="0" y="935093"/>
            <a:ext cx="12192000" cy="570954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4F468D2-2C38-0379-1227-AAC4524C263E}"/>
              </a:ext>
            </a:extLst>
          </p:cNvPr>
          <p:cNvGrpSpPr/>
          <p:nvPr/>
        </p:nvGrpSpPr>
        <p:grpSpPr>
          <a:xfrm>
            <a:off x="75080" y="0"/>
            <a:ext cx="12041841" cy="935092"/>
            <a:chOff x="809624" y="1283885"/>
            <a:chExt cx="10572751" cy="6295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A1D38AD-72F8-B423-DD7A-A6C176DB5F3E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694FAB2-AA0B-CFE8-E7A5-080A8EFDBDE3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A700F091-8411-B776-AAAB-BB4E9640FF64}"/>
              </a:ext>
            </a:extLst>
          </p:cNvPr>
          <p:cNvSpPr/>
          <p:nvPr/>
        </p:nvSpPr>
        <p:spPr>
          <a:xfrm>
            <a:off x="115065" y="57532"/>
            <a:ext cx="11961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Placas tectónicas que influyen sísmicamente en Chiapas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9B6FA8-F1AB-3C92-7BEB-4E0D064811E0}"/>
              </a:ext>
            </a:extLst>
          </p:cNvPr>
          <p:cNvSpPr txBox="1"/>
          <p:nvPr/>
        </p:nvSpPr>
        <p:spPr>
          <a:xfrm>
            <a:off x="4185300" y="2343182"/>
            <a:ext cx="928459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/>
              <a:t>Chiapas</a:t>
            </a:r>
          </a:p>
        </p:txBody>
      </p:sp>
    </p:spTree>
    <p:extLst>
      <p:ext uri="{BB962C8B-B14F-4D97-AF65-F5344CB8AC3E}">
        <p14:creationId xmlns:p14="http://schemas.microsoft.com/office/powerpoint/2010/main" val="381226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43EFD72-1D3E-170D-9DD0-FBCDD1A3F12E}"/>
              </a:ext>
            </a:extLst>
          </p:cNvPr>
          <p:cNvGrpSpPr/>
          <p:nvPr/>
        </p:nvGrpSpPr>
        <p:grpSpPr>
          <a:xfrm>
            <a:off x="10154194" y="-1"/>
            <a:ext cx="2005282" cy="1015663"/>
            <a:chOff x="809624" y="1283885"/>
            <a:chExt cx="10572751" cy="629508"/>
          </a:xfrm>
          <a:solidFill>
            <a:schemeClr val="bg1"/>
          </a:solidFill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A79FB9C-B29B-C053-3217-CEC8209336AA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FB53964-7E48-2D8F-1673-BA57B2EC0051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302AD-28B5-F63A-9904-4E9FCA13E2E9}"/>
              </a:ext>
            </a:extLst>
          </p:cNvPr>
          <p:cNvSpPr txBox="1"/>
          <p:nvPr/>
        </p:nvSpPr>
        <p:spPr>
          <a:xfrm>
            <a:off x="-27609" y="949234"/>
            <a:ext cx="601501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Septiembre 07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140 km al suroeste de Pijijiapan</a:t>
            </a:r>
            <a:endParaRPr kumimoji="0" lang="es-MX" sz="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cs typeface="Arial" panose="020B0604020202020204" pitchFamily="34" charset="0"/>
              </a:rPr>
              <a:t>Sismo de mayor magnitud ocurrido en México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1887BFC-46AC-77A1-E7A9-68D75DB3F634}"/>
              </a:ext>
            </a:extLst>
          </p:cNvPr>
          <p:cNvSpPr txBox="1"/>
          <p:nvPr/>
        </p:nvSpPr>
        <p:spPr>
          <a:xfrm>
            <a:off x="277653" y="2549043"/>
            <a:ext cx="5864804" cy="22961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1454" marR="334010" lvl="0" indent="-17399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00000"/>
              </a:buClr>
              <a:buSzTx/>
              <a:buFont typeface="Arial MT"/>
              <a:buChar char="•"/>
              <a:tabLst>
                <a:tab pos="212090" algn="l"/>
              </a:tabLst>
              <a:defRPr/>
            </a:pPr>
            <a:r>
              <a:rPr kumimoji="0" lang="es-MX" sz="29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97</a:t>
            </a:r>
            <a:r>
              <a:rPr kumimoji="0" lang="es-MX" sz="29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Municipios en desastre</a:t>
            </a:r>
          </a:p>
          <a:p>
            <a:pPr marL="211454" marR="334010" lvl="0" indent="-17399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00000"/>
              </a:buClr>
              <a:buSzTx/>
              <a:buFont typeface="Arial MT"/>
              <a:buChar char="•"/>
              <a:tabLst>
                <a:tab pos="212090" algn="l"/>
              </a:tabLst>
              <a:defRPr/>
            </a:pPr>
            <a:r>
              <a:rPr kumimoji="0" lang="es-MX" sz="29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1.6 millones </a:t>
            </a:r>
            <a:r>
              <a:rPr kumimoji="0" lang="es-MX" sz="29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 personas afectadas</a:t>
            </a:r>
          </a:p>
          <a:p>
            <a:pPr marL="211454" marR="334010" lvl="0" indent="-17399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00000"/>
              </a:buClr>
              <a:buSzTx/>
              <a:buFont typeface="Arial MT"/>
              <a:buChar char="•"/>
              <a:tabLst>
                <a:tab pos="212090" algn="l"/>
              </a:tabLst>
              <a:defRPr/>
            </a:pPr>
            <a:r>
              <a:rPr kumimoji="0" lang="es-MX" sz="29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Daños:</a:t>
            </a:r>
          </a:p>
          <a:p>
            <a:pPr marL="668654" marR="334010" lvl="1" indent="-173990">
              <a:spcBef>
                <a:spcPts val="105"/>
              </a:spcBef>
              <a:buClr>
                <a:srgbClr val="C00000"/>
              </a:buClr>
              <a:buFont typeface="Arial MT"/>
              <a:buChar char="•"/>
              <a:tabLst>
                <a:tab pos="212090" algn="l"/>
              </a:tabLst>
              <a:defRPr/>
            </a:pPr>
            <a:r>
              <a:rPr kumimoji="0" lang="es-MX" sz="29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46,773</a:t>
            </a:r>
            <a:r>
              <a:rPr kumimoji="0" lang="es-MX" sz="29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viviendas</a:t>
            </a:r>
          </a:p>
          <a:p>
            <a:pPr marL="668654" marR="334010" lvl="1" indent="-173990">
              <a:spcBef>
                <a:spcPts val="105"/>
              </a:spcBef>
              <a:buClr>
                <a:srgbClr val="C00000"/>
              </a:buClr>
              <a:buFont typeface="Arial MT"/>
              <a:buChar char="•"/>
              <a:tabLst>
                <a:tab pos="212090" algn="l"/>
              </a:tabLst>
              <a:defRPr/>
            </a:pPr>
            <a:r>
              <a:rPr kumimoji="0" lang="es-MX" sz="29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3,070</a:t>
            </a:r>
            <a:r>
              <a:rPr kumimoji="0" lang="es-MX" sz="29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escuelas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85F417-15E2-DA35-3228-3F846A664C64}"/>
              </a:ext>
            </a:extLst>
          </p:cNvPr>
          <p:cNvSpPr txBox="1"/>
          <p:nvPr/>
        </p:nvSpPr>
        <p:spPr>
          <a:xfrm>
            <a:off x="196315" y="5159465"/>
            <a:ext cx="570336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FOGIRD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Recursos por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$279 millones de pesos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DFFA38F-94D3-87D1-A25F-4EAC80369064}"/>
              </a:ext>
            </a:extLst>
          </p:cNvPr>
          <p:cNvGrpSpPr/>
          <p:nvPr/>
        </p:nvGrpSpPr>
        <p:grpSpPr>
          <a:xfrm>
            <a:off x="2" y="0"/>
            <a:ext cx="5987408" cy="949234"/>
            <a:chOff x="809624" y="1283885"/>
            <a:chExt cx="10572751" cy="62950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CA2ADE2-FDC2-4A6A-3C3D-463181BCEE55}"/>
                </a:ext>
              </a:extLst>
            </p:cNvPr>
            <p:cNvSpPr/>
            <p:nvPr/>
          </p:nvSpPr>
          <p:spPr>
            <a:xfrm>
              <a:off x="809624" y="1283885"/>
              <a:ext cx="10572750" cy="6295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47E98DD-BB83-54C1-538B-8903027A992C}"/>
                </a:ext>
              </a:extLst>
            </p:cNvPr>
            <p:cNvSpPr/>
            <p:nvPr/>
          </p:nvSpPr>
          <p:spPr>
            <a:xfrm>
              <a:off x="809625" y="1579160"/>
              <a:ext cx="10572750" cy="3342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591D2B71-2D1D-4C1B-3F99-32F5605E4782}"/>
              </a:ext>
            </a:extLst>
          </p:cNvPr>
          <p:cNvSpPr/>
          <p:nvPr/>
        </p:nvSpPr>
        <p:spPr>
          <a:xfrm>
            <a:off x="1" y="152857"/>
            <a:ext cx="5987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Sismo de Magnitud 8.2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A57F1F5-BCCE-82F0-AE87-E4C68D296509}"/>
              </a:ext>
            </a:extLst>
          </p:cNvPr>
          <p:cNvSpPr/>
          <p:nvPr/>
        </p:nvSpPr>
        <p:spPr>
          <a:xfrm>
            <a:off x="6096000" y="235131"/>
            <a:ext cx="5818347" cy="6289646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482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3589589A-A248-435A-085F-717FC5398D1A}"/>
              </a:ext>
            </a:extLst>
          </p:cNvPr>
          <p:cNvGrpSpPr/>
          <p:nvPr/>
        </p:nvGrpSpPr>
        <p:grpSpPr>
          <a:xfrm>
            <a:off x="2" y="0"/>
            <a:ext cx="12171654" cy="6627223"/>
            <a:chOff x="1143001" y="948829"/>
            <a:chExt cx="6708288" cy="4907265"/>
          </a:xfrm>
        </p:grpSpPr>
        <p:pic>
          <p:nvPicPr>
            <p:cNvPr id="10" name="Google Shape;426;p26" descr="Google Shape;426;p26">
              <a:extLst>
                <a:ext uri="{FF2B5EF4-FFF2-40B4-BE49-F238E27FC236}">
                  <a16:creationId xmlns:a16="http://schemas.microsoft.com/office/drawing/2014/main" id="{10CCF56C-E398-6525-26B4-FF05EC1F0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44" t="10854" r="5625" b="4767"/>
            <a:stretch/>
          </p:blipFill>
          <p:spPr>
            <a:xfrm>
              <a:off x="1143001" y="948829"/>
              <a:ext cx="6708288" cy="4907265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sp>
          <p:nvSpPr>
            <p:cNvPr id="11" name="Google Shape;434;p26">
              <a:extLst>
                <a:ext uri="{FF2B5EF4-FFF2-40B4-BE49-F238E27FC236}">
                  <a16:creationId xmlns:a16="http://schemas.microsoft.com/office/drawing/2014/main" id="{692FB36D-DA3A-E745-D3B1-F5D78857DACB}"/>
                </a:ext>
              </a:extLst>
            </p:cNvPr>
            <p:cNvSpPr/>
            <p:nvPr/>
          </p:nvSpPr>
          <p:spPr>
            <a:xfrm flipH="1">
              <a:off x="2413282" y="2786223"/>
              <a:ext cx="838730" cy="129655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2" name="Google Shape;436;p26">
              <a:extLst>
                <a:ext uri="{FF2B5EF4-FFF2-40B4-BE49-F238E27FC236}">
                  <a16:creationId xmlns:a16="http://schemas.microsoft.com/office/drawing/2014/main" id="{C0190FA4-7FBD-1794-FDC2-DDD3049AE03A}"/>
                </a:ext>
              </a:extLst>
            </p:cNvPr>
            <p:cNvSpPr txBox="1"/>
            <p:nvPr/>
          </p:nvSpPr>
          <p:spPr>
            <a:xfrm>
              <a:off x="1429078" y="3928709"/>
              <a:ext cx="984204" cy="336547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2174" tIns="42174" rIns="42174" bIns="42174">
              <a:spAutoFit/>
            </a:bodyPr>
            <a:lstStyle/>
            <a:p>
              <a:pPr>
                <a:defRPr sz="700" b="1"/>
              </a:pPr>
              <a:r>
                <a:rPr sz="1200" dirty="0"/>
                <a:t>TUXTLA </a:t>
              </a:r>
            </a:p>
            <a:p>
              <a:pPr>
                <a:defRPr sz="700" b="1"/>
              </a:pPr>
              <a:r>
                <a:rPr sz="1200" dirty="0"/>
                <a:t>GUITIÉRREZ</a:t>
              </a:r>
            </a:p>
          </p:txBody>
        </p:sp>
        <p:sp>
          <p:nvSpPr>
            <p:cNvPr id="13" name="Google Shape;435;p26">
              <a:extLst>
                <a:ext uri="{FF2B5EF4-FFF2-40B4-BE49-F238E27FC236}">
                  <a16:creationId xmlns:a16="http://schemas.microsoft.com/office/drawing/2014/main" id="{B84C489B-C33F-A9A2-8B9F-BB53B4B09D32}"/>
                </a:ext>
              </a:extLst>
            </p:cNvPr>
            <p:cNvSpPr/>
            <p:nvPr/>
          </p:nvSpPr>
          <p:spPr>
            <a:xfrm>
              <a:off x="3207806" y="2517253"/>
              <a:ext cx="242002" cy="268970"/>
            </a:xfrm>
            <a:prstGeom prst="ellipse">
              <a:avLst/>
            </a:prstGeom>
            <a:solidFill>
              <a:srgbClr val="6A0E00">
                <a:alpha val="66274"/>
              </a:srgbClr>
            </a:solidFill>
            <a:ln w="12700">
              <a:solidFill>
                <a:schemeClr val="tx1"/>
              </a:solidFill>
              <a:prstDash val="dot"/>
            </a:ln>
          </p:spPr>
          <p:txBody>
            <a:bodyPr lIns="45719" rIns="45719" anchor="ctr"/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 sz="120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D7F555A-8AC3-D415-2C40-5BE1189561E2}"/>
              </a:ext>
            </a:extLst>
          </p:cNvPr>
          <p:cNvSpPr txBox="1">
            <a:spLocks/>
          </p:cNvSpPr>
          <p:nvPr/>
        </p:nvSpPr>
        <p:spPr>
          <a:xfrm>
            <a:off x="8054610" y="0"/>
            <a:ext cx="4117046" cy="872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600" b="1" dirty="0">
                <a:solidFill>
                  <a:srgbClr val="6A0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s-MX" sz="2600" dirty="0">
                <a:solidFill>
                  <a:srgbClr val="6A0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DIAGNÓSTICO CHIAPAS</a:t>
            </a:r>
            <a:endParaRPr lang="es-MX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oogle Shape;464;p28">
            <a:extLst>
              <a:ext uri="{FF2B5EF4-FFF2-40B4-BE49-F238E27FC236}">
                <a16:creationId xmlns:a16="http://schemas.microsoft.com/office/drawing/2014/main" id="{A777E5F0-FAB5-24CD-3045-10218DE6CA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692327"/>
              </p:ext>
            </p:extLst>
          </p:nvPr>
        </p:nvGraphicFramePr>
        <p:xfrm>
          <a:off x="0" y="5269703"/>
          <a:ext cx="4541659" cy="1357520"/>
        </p:xfrm>
        <a:graphic>
          <a:graphicData uri="http://schemas.openxmlformats.org/drawingml/2006/table">
            <a:tbl>
              <a:tblPr firstRow="1" bandRow="1"/>
              <a:tblGrid>
                <a:gridCol w="2496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048">
                <a:tc>
                  <a:txBody>
                    <a:bodyPr/>
                    <a:lstStyle/>
                    <a:p>
                      <a:pPr algn="l">
                        <a:defRPr sz="60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600" cap="all" noProof="0" dirty="0"/>
                        <a:t>dañados a nivel nacional</a:t>
                      </a:r>
                    </a:p>
                  </a:txBody>
                  <a:tcPr marL="42200" marR="42200" marT="42200" marB="42200" anchor="ctr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7F7F7F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7F7F7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dirty="0"/>
                        <a:t>19, 198</a:t>
                      </a:r>
                    </a:p>
                  </a:txBody>
                  <a:tcPr marL="42200" marR="42200" marT="42200" marB="42200" anchor="ctr" horzOverflow="overflow">
                    <a:lnL>
                      <a:solidFill>
                        <a:srgbClr val="7F7F7F"/>
                      </a:solidFill>
                    </a:lnL>
                    <a:lnR>
                      <a:solidFill>
                        <a:srgbClr val="7F7F7F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7F7F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/>
                        <a:t>100%</a:t>
                      </a:r>
                    </a:p>
                  </a:txBody>
                  <a:tcPr marL="42200" marR="42200" marT="42200" marB="42200" anchor="ctr" horzOverflow="overflow">
                    <a:lnL>
                      <a:solidFill>
                        <a:srgbClr val="7F7F7F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7F7F7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MX" sz="2600" b="1" cap="all" dirty="0"/>
                        <a:t>CHIAPAS</a:t>
                      </a:r>
                      <a:endParaRPr sz="2600" b="1" cap="all" dirty="0"/>
                    </a:p>
                  </a:txBody>
                  <a:tcPr marL="42200" marR="42200" marT="42200" marB="42200" anchor="ctr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7F7F7F"/>
                      </a:solidFill>
                    </a:lnR>
                    <a:lnT>
                      <a:solidFill>
                        <a:srgbClr val="7F7F7F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MX" sz="2600" dirty="0"/>
                        <a:t>3,070</a:t>
                      </a:r>
                      <a:endParaRPr sz="2600" dirty="0"/>
                    </a:p>
                  </a:txBody>
                  <a:tcPr marL="42200" marR="42200" marT="42200" marB="42200" anchor="ctr" horzOverflow="overflow">
                    <a:lnL>
                      <a:solidFill>
                        <a:srgbClr val="7F7F7F"/>
                      </a:solidFill>
                    </a:lnL>
                    <a:lnR>
                      <a:solidFill>
                        <a:srgbClr val="7F7F7F"/>
                      </a:solidFill>
                    </a:lnR>
                    <a:lnT>
                      <a:solidFill>
                        <a:srgbClr val="7F7F7F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MX" sz="2600" b="1" dirty="0"/>
                        <a:t>16%</a:t>
                      </a:r>
                      <a:endParaRPr sz="2600" b="1" dirty="0"/>
                    </a:p>
                  </a:txBody>
                  <a:tcPr marL="42200" marR="42200" marT="42200" marB="42200" anchor="ctr" horzOverflow="overflow">
                    <a:lnL>
                      <a:solidFill>
                        <a:srgbClr val="7F7F7F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>
                      <a:solidFill>
                        <a:srgbClr val="7F7F7F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oogle Shape;433;p26">
            <a:extLst>
              <a:ext uri="{FF2B5EF4-FFF2-40B4-BE49-F238E27FC236}">
                <a16:creationId xmlns:a16="http://schemas.microsoft.com/office/drawing/2014/main" id="{34449C95-02CF-F1A4-8727-028E81FBC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102170"/>
              </p:ext>
            </p:extLst>
          </p:nvPr>
        </p:nvGraphicFramePr>
        <p:xfrm>
          <a:off x="8365368" y="4314443"/>
          <a:ext cx="3516185" cy="2190858"/>
        </p:xfrm>
        <a:graphic>
          <a:graphicData uri="http://schemas.openxmlformats.org/drawingml/2006/table">
            <a:tbl>
              <a:tblPr firstRow="1" firstCol="1" bandRow="1"/>
              <a:tblGrid>
                <a:gridCol w="261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7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/>
                        <a:t>TIPO DE DAÑO</a:t>
                      </a:r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>
                      <a:solidFill>
                        <a:srgbClr val="222A35"/>
                      </a:solidFill>
                    </a:lnR>
                    <a:lnT>
                      <a:solidFill>
                        <a:srgbClr val="222A35"/>
                      </a:solidFill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/>
                        <a:t>TOTAL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>
                      <a:solidFill>
                        <a:srgbClr val="222A35"/>
                      </a:solidFill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000" b="1" dirty="0"/>
                        <a:t> </a:t>
                      </a:r>
                      <a:r>
                        <a:rPr sz="2000" b="1" dirty="0"/>
                        <a:t>GRAVE</a:t>
                      </a:r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>
                      <a:solidFill>
                        <a:srgbClr val="222A35"/>
                      </a:solidFill>
                    </a:lnR>
                    <a:lnT>
                      <a:solidFill>
                        <a:srgbClr val="222A35"/>
                      </a:solidFill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2000" dirty="0"/>
                        <a:t>4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000" b="1" dirty="0"/>
                        <a:t> MEDIO</a:t>
                      </a:r>
                      <a:endParaRPr sz="2000" b="1" dirty="0"/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>
                      <a:solidFill>
                        <a:srgbClr val="222A35"/>
                      </a:solidFill>
                    </a:lnR>
                    <a:lnT>
                      <a:solidFill>
                        <a:srgbClr val="222A35"/>
                      </a:solidFill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2000" dirty="0"/>
                        <a:t>2,747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000" b="1" dirty="0"/>
                        <a:t> </a:t>
                      </a:r>
                      <a:r>
                        <a:rPr sz="2000" b="1" dirty="0"/>
                        <a:t>MENOR</a:t>
                      </a:r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>
                      <a:solidFill>
                        <a:srgbClr val="222A35"/>
                      </a:solidFill>
                    </a:lnR>
                    <a:lnT>
                      <a:solidFill>
                        <a:srgbClr val="222A35"/>
                      </a:solidFill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2000" dirty="0"/>
                        <a:t>2,127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000" b="1" dirty="0"/>
                        <a:t> SIN CLASIFICACIÓN</a:t>
                      </a:r>
                      <a:endParaRPr sz="2000" b="1" dirty="0"/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MX" sz="2000" dirty="0"/>
                        <a:t>4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10026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MX" sz="2000" b="1" dirty="0"/>
                        <a:t> </a:t>
                      </a:r>
                      <a:r>
                        <a:rPr sz="2000" b="1" dirty="0"/>
                        <a:t>TOTAL</a:t>
                      </a:r>
                    </a:p>
                  </a:txBody>
                  <a:tcPr marL="0" marR="0" marT="0" marB="0" anchor="ctr" horzOverflow="overflow">
                    <a:lnL>
                      <a:solidFill>
                        <a:srgbClr val="222A35"/>
                      </a:solidFill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lang="es-MX" sz="2000" b="1" dirty="0"/>
                        <a:t>3,070</a:t>
                      </a:r>
                      <a:endParaRPr sz="2000" b="1" dirty="0"/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222A35"/>
                      </a:solidFill>
                    </a:lnR>
                    <a:lnT w="9525" cap="flat" cmpd="sng" algn="ctr">
                      <a:solidFill>
                        <a:srgbClr val="222A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222A3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55051"/>
      </p:ext>
    </p:extLst>
  </p:cSld>
  <p:clrMapOvr>
    <a:masterClrMapping/>
  </p:clrMapOvr>
</p:sld>
</file>

<file path=ppt/theme/theme1.xml><?xml version="1.0" encoding="utf-8"?>
<a:theme xmlns:a="http://schemas.openxmlformats.org/drawingml/2006/main" name="INIFE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IFECH" id="{522104FC-5D89-4A81-9912-EB850C8D6B0E}" vid="{C29E4E29-B188-43F4-92F4-E13A8C61CEB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INIFECH</Template>
  <TotalTime>633</TotalTime>
  <Words>1019</Words>
  <Application>Microsoft Office PowerPoint</Application>
  <PresentationFormat>Panorámica</PresentationFormat>
  <Paragraphs>348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7" baseType="lpstr">
      <vt:lpstr>微软雅黑</vt:lpstr>
      <vt:lpstr>Arial</vt:lpstr>
      <vt:lpstr>Arial Black</vt:lpstr>
      <vt:lpstr>Arial MT</vt:lpstr>
      <vt:lpstr>Arial Narrow</vt:lpstr>
      <vt:lpstr>Calibri</vt:lpstr>
      <vt:lpstr>Calibri Light</vt:lpstr>
      <vt:lpstr>Century Gothic</vt:lpstr>
      <vt:lpstr>Gotham Bold</vt:lpstr>
      <vt:lpstr>Gotham Ultra</vt:lpstr>
      <vt:lpstr>Tahoma</vt:lpstr>
      <vt:lpstr>Wingdings</vt:lpstr>
      <vt:lpstr>INIFECH</vt:lpstr>
      <vt:lpstr>INFRAESTRUCTURA EDUCATIVA RESILIENTE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 IVAN TOLEDO GARCIA</dc:creator>
  <cp:lastModifiedBy>Jorge Iván Toledo Garcia</cp:lastModifiedBy>
  <cp:revision>12</cp:revision>
  <dcterms:created xsi:type="dcterms:W3CDTF">2023-10-10T15:54:00Z</dcterms:created>
  <dcterms:modified xsi:type="dcterms:W3CDTF">2023-11-07T21:32:33Z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2058-12.2.0.13266</vt:lpwstr>
  </property>
  <property fmtid="{D5CDD505-2E9C-101B-9397-08002B2CF9AE}" pid="3" name="ICV">
    <vt:lpwstr>2D5A6B2619B54E2D84E421787121AC56_11</vt:lpwstr>
  </property>
</Properties>
</file>